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0" r:id="rId5"/>
  </p:sldMasterIdLst>
  <p:notesMasterIdLst>
    <p:notesMasterId r:id="rId32"/>
  </p:notesMasterIdLst>
  <p:handoutMasterIdLst>
    <p:handoutMasterId r:id="rId33"/>
  </p:handoutMasterIdLst>
  <p:sldIdLst>
    <p:sldId id="256" r:id="rId6"/>
    <p:sldId id="258" r:id="rId7"/>
    <p:sldId id="281" r:id="rId8"/>
    <p:sldId id="286" r:id="rId9"/>
    <p:sldId id="266" r:id="rId10"/>
    <p:sldId id="287" r:id="rId11"/>
    <p:sldId id="267" r:id="rId12"/>
    <p:sldId id="271" r:id="rId13"/>
    <p:sldId id="288" r:id="rId14"/>
    <p:sldId id="272" r:id="rId15"/>
    <p:sldId id="273" r:id="rId16"/>
    <p:sldId id="289" r:id="rId17"/>
    <p:sldId id="290" r:id="rId18"/>
    <p:sldId id="295" r:id="rId19"/>
    <p:sldId id="296" r:id="rId20"/>
    <p:sldId id="304" r:id="rId21"/>
    <p:sldId id="308" r:id="rId22"/>
    <p:sldId id="298" r:id="rId23"/>
    <p:sldId id="303" r:id="rId24"/>
    <p:sldId id="300" r:id="rId25"/>
    <p:sldId id="302" r:id="rId26"/>
    <p:sldId id="301" r:id="rId27"/>
    <p:sldId id="263" r:id="rId28"/>
    <p:sldId id="310" r:id="rId29"/>
    <p:sldId id="299" r:id="rId30"/>
    <p:sldId id="27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uck, Erin" initials="EH" lastIdx="10" clrIdx="0">
    <p:extLst>
      <p:ext uri="{19B8F6BF-5375-455C-9EA6-DF929625EA0E}">
        <p15:presenceInfo xmlns:p15="http://schemas.microsoft.com/office/powerpoint/2012/main" userId="Huck, Erin" providerId="None"/>
      </p:ext>
    </p:extLst>
  </p:cmAuthor>
  <p:cmAuthor id="2" name="Jenkins, Tara" initials="JT" lastIdx="1" clrIdx="1">
    <p:extLst>
      <p:ext uri="{19B8F6BF-5375-455C-9EA6-DF929625EA0E}">
        <p15:presenceInfo xmlns:p15="http://schemas.microsoft.com/office/powerpoint/2012/main" userId="S::tara.jenkins@aecom.com::38e84253-7fa4-4351-9db1-a5136d5b0a6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B050"/>
    <a:srgbClr val="E2E6E5"/>
    <a:srgbClr val="C2CCC9"/>
    <a:srgbClr val="94938D"/>
    <a:srgbClr val="C9CAC4"/>
    <a:srgbClr val="FCEBBF"/>
    <a:srgbClr val="1E4C8E"/>
    <a:srgbClr val="DB363D"/>
    <a:srgbClr val="07234B"/>
    <a:srgbClr val="2136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3" autoAdjust="0"/>
    <p:restoredTop sz="71106" autoAdjust="0"/>
  </p:normalViewPr>
  <p:slideViewPr>
    <p:cSldViewPr snapToGrid="0" snapToObjects="1">
      <p:cViewPr varScale="1">
        <p:scale>
          <a:sx n="81" d="100"/>
          <a:sy n="81" d="100"/>
        </p:scale>
        <p:origin x="1578" y="84"/>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82" d="100"/>
          <a:sy n="82" d="100"/>
        </p:scale>
        <p:origin x="229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000" dirty="0"/>
              <a:t>Number of Buildings and Periods of Construction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Sheet7!$B$1</c:f>
              <c:strCache>
                <c:ptCount val="1"/>
                <c:pt idx="0">
                  <c:v>Number of Buildings</c:v>
                </c:pt>
              </c:strCache>
            </c:strRef>
          </c:tx>
          <c:spPr>
            <a:solidFill>
              <a:schemeClr val="accent1"/>
            </a:solidFill>
            <a:ln>
              <a:noFill/>
            </a:ln>
            <a:effectLst/>
          </c:spPr>
          <c:invertIfNegative val="0"/>
          <c:cat>
            <c:strRef>
              <c:f>Sheet7!$A$2:$A$11</c:f>
              <c:strCache>
                <c:ptCount val="10"/>
                <c:pt idx="0">
                  <c:v>(1790-1819)</c:v>
                </c:pt>
                <c:pt idx="1">
                  <c:v>(1820-1861)</c:v>
                </c:pt>
                <c:pt idx="2">
                  <c:v>(1862-1875)</c:v>
                </c:pt>
                <c:pt idx="3">
                  <c:v>(1876-1906)</c:v>
                </c:pt>
                <c:pt idx="4">
                  <c:v>(1907-1920)</c:v>
                </c:pt>
                <c:pt idx="5">
                  <c:v>(1921-1937)</c:v>
                </c:pt>
                <c:pt idx="6">
                  <c:v>(1938-1959)</c:v>
                </c:pt>
                <c:pt idx="7">
                  <c:v>(1960-1989)</c:v>
                </c:pt>
                <c:pt idx="8">
                  <c:v>1990s+</c:v>
                </c:pt>
                <c:pt idx="9">
                  <c:v>Vacant</c:v>
                </c:pt>
              </c:strCache>
            </c:strRef>
          </c:cat>
          <c:val>
            <c:numRef>
              <c:f>Sheet7!$B$2:$B$11</c:f>
              <c:numCache>
                <c:formatCode>General</c:formatCode>
                <c:ptCount val="10"/>
                <c:pt idx="0">
                  <c:v>2</c:v>
                </c:pt>
                <c:pt idx="1">
                  <c:v>10</c:v>
                </c:pt>
                <c:pt idx="2">
                  <c:v>8</c:v>
                </c:pt>
                <c:pt idx="3">
                  <c:v>60</c:v>
                </c:pt>
                <c:pt idx="4">
                  <c:v>23</c:v>
                </c:pt>
                <c:pt idx="5">
                  <c:v>8</c:v>
                </c:pt>
                <c:pt idx="6">
                  <c:v>27</c:v>
                </c:pt>
                <c:pt idx="7">
                  <c:v>21</c:v>
                </c:pt>
                <c:pt idx="8">
                  <c:v>11</c:v>
                </c:pt>
                <c:pt idx="9">
                  <c:v>13</c:v>
                </c:pt>
              </c:numCache>
            </c:numRef>
          </c:val>
          <c:extLst>
            <c:ext xmlns:c16="http://schemas.microsoft.com/office/drawing/2014/chart" uri="{C3380CC4-5D6E-409C-BE32-E72D297353CC}">
              <c16:uniqueId val="{00000000-6438-4CD2-A9F5-3217C94CF9AB}"/>
            </c:ext>
          </c:extLst>
        </c:ser>
        <c:dLbls>
          <c:showLegendKey val="0"/>
          <c:showVal val="0"/>
          <c:showCatName val="0"/>
          <c:showSerName val="0"/>
          <c:showPercent val="0"/>
          <c:showBubbleSize val="0"/>
        </c:dLbls>
        <c:gapWidth val="219"/>
        <c:overlap val="-27"/>
        <c:axId val="661384176"/>
        <c:axId val="661405808"/>
      </c:barChart>
      <c:catAx>
        <c:axId val="661384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61405808"/>
        <c:crosses val="autoZero"/>
        <c:auto val="1"/>
        <c:lblAlgn val="ctr"/>
        <c:lblOffset val="100"/>
        <c:noMultiLvlLbl val="0"/>
      </c:catAx>
      <c:valAx>
        <c:axId val="661405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613841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A377C40-8A9C-974E-85D0-752F1DA171C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A59D256-C437-EE4A-BC75-8ABA597B346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EE8349B-37CD-C64C-9A66-DA9163EAD2E9}" type="datetimeFigureOut">
              <a:rPr lang="en-US" smtClean="0"/>
              <a:t>7/13/2023</a:t>
            </a:fld>
            <a:endParaRPr lang="en-US"/>
          </a:p>
        </p:txBody>
      </p:sp>
      <p:sp>
        <p:nvSpPr>
          <p:cNvPr id="4" name="Footer Placeholder 3">
            <a:extLst>
              <a:ext uri="{FF2B5EF4-FFF2-40B4-BE49-F238E27FC236}">
                <a16:creationId xmlns:a16="http://schemas.microsoft.com/office/drawing/2014/main" id="{F0E432D1-F036-7643-AA40-8DFAA3E44AD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BDFAE76-2DB0-744F-ABCC-46488929166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4E71270-CCDE-604A-BFAE-4F71776929CB}" type="slidenum">
              <a:rPr lang="en-US" smtClean="0"/>
              <a:t>‹#›</a:t>
            </a:fld>
            <a:endParaRPr lang="en-US"/>
          </a:p>
        </p:txBody>
      </p:sp>
    </p:spTree>
    <p:extLst>
      <p:ext uri="{BB962C8B-B14F-4D97-AF65-F5344CB8AC3E}">
        <p14:creationId xmlns:p14="http://schemas.microsoft.com/office/powerpoint/2010/main" val="36828853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DA935D-2E23-F54F-ABF1-C3D5146D9B13}" type="datetimeFigureOut">
              <a:rPr lang="en-US" smtClean="0"/>
              <a:t>7/13/2023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462F0F-EDAE-8441-A3F9-128F3FE2E5CD}" type="slidenum">
              <a:rPr lang="en-US" smtClean="0"/>
              <a:t>‹#›</a:t>
            </a:fld>
            <a:endParaRPr lang="en-US"/>
          </a:p>
        </p:txBody>
      </p:sp>
    </p:spTree>
    <p:extLst>
      <p:ext uri="{BB962C8B-B14F-4D97-AF65-F5344CB8AC3E}">
        <p14:creationId xmlns:p14="http://schemas.microsoft.com/office/powerpoint/2010/main" val="12422701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462F0F-EDAE-8441-A3F9-128F3FE2E5CD}" type="slidenum">
              <a:rPr lang="en-US" smtClean="0"/>
              <a:t>1</a:t>
            </a:fld>
            <a:endParaRPr lang="en-US" dirty="0"/>
          </a:p>
        </p:txBody>
      </p:sp>
    </p:spTree>
    <p:extLst>
      <p:ext uri="{BB962C8B-B14F-4D97-AF65-F5344CB8AC3E}">
        <p14:creationId xmlns:p14="http://schemas.microsoft.com/office/powerpoint/2010/main" val="934016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1462F0F-EDAE-8441-A3F9-128F3FE2E5CD}" type="slidenum">
              <a:rPr lang="en-US" smtClean="0"/>
              <a:t>2</a:t>
            </a:fld>
            <a:endParaRPr lang="en-US"/>
          </a:p>
        </p:txBody>
      </p:sp>
    </p:spTree>
    <p:extLst>
      <p:ext uri="{BB962C8B-B14F-4D97-AF65-F5344CB8AC3E}">
        <p14:creationId xmlns:p14="http://schemas.microsoft.com/office/powerpoint/2010/main" val="199169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462F0F-EDAE-8441-A3F9-128F3FE2E5CD}" type="slidenum">
              <a:rPr lang="en-US" smtClean="0"/>
              <a:t>3</a:t>
            </a:fld>
            <a:endParaRPr lang="en-US"/>
          </a:p>
        </p:txBody>
      </p:sp>
    </p:spTree>
    <p:extLst>
      <p:ext uri="{BB962C8B-B14F-4D97-AF65-F5344CB8AC3E}">
        <p14:creationId xmlns:p14="http://schemas.microsoft.com/office/powerpoint/2010/main" val="6995304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CA" sz="1200" kern="1200" dirty="0">
              <a:solidFill>
                <a:srgbClr val="000000"/>
              </a:solidFill>
              <a:effectLst/>
              <a:latin typeface="Times New Roman" panose="02020603050405020304" pitchFamily="18" charset="0"/>
              <a:ea typeface="+mn-ea"/>
            </a:endParaRPr>
          </a:p>
        </p:txBody>
      </p:sp>
      <p:sp>
        <p:nvSpPr>
          <p:cNvPr id="4" name="Slide Number Placeholder 3"/>
          <p:cNvSpPr>
            <a:spLocks noGrp="1"/>
          </p:cNvSpPr>
          <p:nvPr>
            <p:ph type="sldNum" sz="quarter" idx="5"/>
          </p:nvPr>
        </p:nvSpPr>
        <p:spPr/>
        <p:txBody>
          <a:bodyPr/>
          <a:lstStyle/>
          <a:p>
            <a:fld id="{41462F0F-EDAE-8441-A3F9-128F3FE2E5CD}" type="slidenum">
              <a:rPr lang="en-US" smtClean="0"/>
              <a:t>4</a:t>
            </a:fld>
            <a:endParaRPr lang="en-US"/>
          </a:p>
        </p:txBody>
      </p:sp>
    </p:spTree>
    <p:extLst>
      <p:ext uri="{BB962C8B-B14F-4D97-AF65-F5344CB8AC3E}">
        <p14:creationId xmlns:p14="http://schemas.microsoft.com/office/powerpoint/2010/main" val="2354156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sz="14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1462F0F-EDAE-8441-A3F9-128F3FE2E5CD}" type="slidenum">
              <a:rPr lang="en-US" smtClean="0"/>
              <a:t>5</a:t>
            </a:fld>
            <a:endParaRPr lang="en-US"/>
          </a:p>
        </p:txBody>
      </p:sp>
    </p:spTree>
    <p:extLst>
      <p:ext uri="{BB962C8B-B14F-4D97-AF65-F5344CB8AC3E}">
        <p14:creationId xmlns:p14="http://schemas.microsoft.com/office/powerpoint/2010/main" val="2429629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CA" sz="1200" kern="1200" dirty="0">
                <a:solidFill>
                  <a:srgbClr val="000000"/>
                </a:solidFill>
                <a:effectLst/>
                <a:latin typeface="Times New Roman" panose="02020603050405020304" pitchFamily="18" charset="0"/>
                <a:ea typeface="+mn-ea"/>
              </a:rPr>
              <a:t> </a:t>
            </a:r>
            <a:endParaRPr lang="en-US" sz="14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462F0F-EDAE-8441-A3F9-128F3FE2E5C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73243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1462F0F-EDAE-8441-A3F9-128F3FE2E5CD}" type="slidenum">
              <a:rPr lang="en-US" smtClean="0"/>
              <a:t>7</a:t>
            </a:fld>
            <a:endParaRPr lang="en-US"/>
          </a:p>
        </p:txBody>
      </p:sp>
    </p:spTree>
    <p:extLst>
      <p:ext uri="{BB962C8B-B14F-4D97-AF65-F5344CB8AC3E}">
        <p14:creationId xmlns:p14="http://schemas.microsoft.com/office/powerpoint/2010/main" val="897595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ts val="1600"/>
              </a:lnSpc>
              <a:spcBef>
                <a:spcPts val="0"/>
              </a:spcBef>
              <a:spcAft>
                <a:spcPts val="0"/>
              </a:spcAft>
            </a:pP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1462F0F-EDAE-8441-A3F9-128F3FE2E5CD}" type="slidenum">
              <a:rPr lang="en-US" smtClean="0"/>
              <a:t>8</a:t>
            </a:fld>
            <a:endParaRPr lang="en-US"/>
          </a:p>
        </p:txBody>
      </p:sp>
    </p:spTree>
    <p:extLst>
      <p:ext uri="{BB962C8B-B14F-4D97-AF65-F5344CB8AC3E}">
        <p14:creationId xmlns:p14="http://schemas.microsoft.com/office/powerpoint/2010/main" val="23526135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a:ln>
                <a:noFill/>
              </a:ln>
              <a:solidFill>
                <a:srgbClr val="374151"/>
              </a:solidFill>
              <a:effectLst/>
              <a:uLnTx/>
              <a:uFillTx/>
              <a:latin typeface="Söhne"/>
              <a:ea typeface="+mn-ea"/>
              <a:cs typeface="+mn-cs"/>
            </a:endParaRPr>
          </a:p>
        </p:txBody>
      </p:sp>
      <p:sp>
        <p:nvSpPr>
          <p:cNvPr id="4" name="Slide Number Placeholder 3"/>
          <p:cNvSpPr>
            <a:spLocks noGrp="1"/>
          </p:cNvSpPr>
          <p:nvPr>
            <p:ph type="sldNum" sz="quarter" idx="5"/>
          </p:nvPr>
        </p:nvSpPr>
        <p:spPr/>
        <p:txBody>
          <a:bodyPr/>
          <a:lstStyle/>
          <a:p>
            <a:fld id="{41462F0F-EDAE-8441-A3F9-128F3FE2E5CD}" type="slidenum">
              <a:rPr lang="en-US" smtClean="0"/>
              <a:t>9</a:t>
            </a:fld>
            <a:endParaRPr lang="en-US"/>
          </a:p>
        </p:txBody>
      </p:sp>
    </p:spTree>
    <p:extLst>
      <p:ext uri="{BB962C8B-B14F-4D97-AF65-F5344CB8AC3E}">
        <p14:creationId xmlns:p14="http://schemas.microsoft.com/office/powerpoint/2010/main" val="924603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462F0F-EDAE-8441-A3F9-128F3FE2E5CD}" type="slidenum">
              <a:rPr lang="en-US" smtClean="0"/>
              <a:t>10</a:t>
            </a:fld>
            <a:endParaRPr lang="en-US"/>
          </a:p>
        </p:txBody>
      </p:sp>
    </p:spTree>
    <p:extLst>
      <p:ext uri="{BB962C8B-B14F-4D97-AF65-F5344CB8AC3E}">
        <p14:creationId xmlns:p14="http://schemas.microsoft.com/office/powerpoint/2010/main" val="21410231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5"/>
          </p:nvPr>
        </p:nvSpPr>
        <p:spPr/>
        <p:txBody>
          <a:bodyPr/>
          <a:lstStyle/>
          <a:p>
            <a:fld id="{41462F0F-EDAE-8441-A3F9-128F3FE2E5CD}" type="slidenum">
              <a:rPr lang="en-US" smtClean="0"/>
              <a:t>11</a:t>
            </a:fld>
            <a:endParaRPr lang="en-US"/>
          </a:p>
        </p:txBody>
      </p:sp>
    </p:spTree>
    <p:extLst>
      <p:ext uri="{BB962C8B-B14F-4D97-AF65-F5344CB8AC3E}">
        <p14:creationId xmlns:p14="http://schemas.microsoft.com/office/powerpoint/2010/main" val="9231006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1462F0F-EDAE-8441-A3F9-128F3FE2E5CD}" type="slidenum">
              <a:rPr lang="en-US" smtClean="0"/>
              <a:t>12</a:t>
            </a:fld>
            <a:endParaRPr lang="en-US"/>
          </a:p>
        </p:txBody>
      </p:sp>
    </p:spTree>
    <p:extLst>
      <p:ext uri="{BB962C8B-B14F-4D97-AF65-F5344CB8AC3E}">
        <p14:creationId xmlns:p14="http://schemas.microsoft.com/office/powerpoint/2010/main" val="12218147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1462F0F-EDAE-8441-A3F9-128F3FE2E5CD}" type="slidenum">
              <a:rPr lang="en-US" smtClean="0"/>
              <a:t>13</a:t>
            </a:fld>
            <a:endParaRPr lang="en-US"/>
          </a:p>
        </p:txBody>
      </p:sp>
    </p:spTree>
    <p:extLst>
      <p:ext uri="{BB962C8B-B14F-4D97-AF65-F5344CB8AC3E}">
        <p14:creationId xmlns:p14="http://schemas.microsoft.com/office/powerpoint/2010/main" val="35479665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462F0F-EDAE-8441-A3F9-128F3FE2E5CD}" type="slidenum">
              <a:rPr lang="en-US" smtClean="0"/>
              <a:t>14</a:t>
            </a:fld>
            <a:endParaRPr lang="en-US"/>
          </a:p>
        </p:txBody>
      </p:sp>
    </p:spTree>
    <p:extLst>
      <p:ext uri="{BB962C8B-B14F-4D97-AF65-F5344CB8AC3E}">
        <p14:creationId xmlns:p14="http://schemas.microsoft.com/office/powerpoint/2010/main" val="256096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462F0F-EDAE-8441-A3F9-128F3FE2E5CD}" type="slidenum">
              <a:rPr lang="en-US" smtClean="0"/>
              <a:t>15</a:t>
            </a:fld>
            <a:endParaRPr lang="en-US"/>
          </a:p>
        </p:txBody>
      </p:sp>
    </p:spTree>
    <p:extLst>
      <p:ext uri="{BB962C8B-B14F-4D97-AF65-F5344CB8AC3E}">
        <p14:creationId xmlns:p14="http://schemas.microsoft.com/office/powerpoint/2010/main" val="12162618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462F0F-EDAE-8441-A3F9-128F3FE2E5C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97727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a:p>
            <a:endParaRPr lang="en-US" dirty="0"/>
          </a:p>
        </p:txBody>
      </p:sp>
      <p:sp>
        <p:nvSpPr>
          <p:cNvPr id="4" name="Slide Number Placeholder 3"/>
          <p:cNvSpPr>
            <a:spLocks noGrp="1"/>
          </p:cNvSpPr>
          <p:nvPr>
            <p:ph type="sldNum" sz="quarter" idx="5"/>
          </p:nvPr>
        </p:nvSpPr>
        <p:spPr/>
        <p:txBody>
          <a:bodyPr/>
          <a:lstStyle/>
          <a:p>
            <a:fld id="{41462F0F-EDAE-8441-A3F9-128F3FE2E5CD}" type="slidenum">
              <a:rPr lang="en-US" smtClean="0"/>
              <a:t>17</a:t>
            </a:fld>
            <a:endParaRPr lang="en-US" dirty="0"/>
          </a:p>
        </p:txBody>
      </p:sp>
    </p:spTree>
    <p:extLst>
      <p:ext uri="{BB962C8B-B14F-4D97-AF65-F5344CB8AC3E}">
        <p14:creationId xmlns:p14="http://schemas.microsoft.com/office/powerpoint/2010/main" val="2772837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ts val="1600"/>
              </a:lnSpc>
              <a:spcBef>
                <a:spcPts val="0"/>
              </a:spcBef>
              <a:spcAft>
                <a:spcPts val="0"/>
              </a:spcAft>
            </a:pPr>
            <a:endParaRPr lang="en-CA" sz="12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1462F0F-EDAE-8441-A3F9-128F3FE2E5CD}" type="slidenum">
              <a:rPr lang="en-US" smtClean="0"/>
              <a:t>18</a:t>
            </a:fld>
            <a:endParaRPr lang="en-US" dirty="0"/>
          </a:p>
        </p:txBody>
      </p:sp>
    </p:spTree>
    <p:extLst>
      <p:ext uri="{BB962C8B-B14F-4D97-AF65-F5344CB8AC3E}">
        <p14:creationId xmlns:p14="http://schemas.microsoft.com/office/powerpoint/2010/main" val="31048900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462F0F-EDAE-8441-A3F9-128F3FE2E5CD}" type="slidenum">
              <a:rPr lang="en-US" smtClean="0"/>
              <a:t>19</a:t>
            </a:fld>
            <a:endParaRPr lang="en-US"/>
          </a:p>
        </p:txBody>
      </p:sp>
    </p:spTree>
    <p:extLst>
      <p:ext uri="{BB962C8B-B14F-4D97-AF65-F5344CB8AC3E}">
        <p14:creationId xmlns:p14="http://schemas.microsoft.com/office/powerpoint/2010/main" val="39391895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462F0F-EDAE-8441-A3F9-128F3FE2E5CD}" type="slidenum">
              <a:rPr lang="en-US" smtClean="0"/>
              <a:t>20</a:t>
            </a:fld>
            <a:endParaRPr lang="en-US"/>
          </a:p>
        </p:txBody>
      </p:sp>
    </p:spTree>
    <p:extLst>
      <p:ext uri="{BB962C8B-B14F-4D97-AF65-F5344CB8AC3E}">
        <p14:creationId xmlns:p14="http://schemas.microsoft.com/office/powerpoint/2010/main" val="26483629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1462F0F-EDAE-8441-A3F9-128F3FE2E5CD}" type="slidenum">
              <a:rPr lang="en-US" smtClean="0"/>
              <a:t>21</a:t>
            </a:fld>
            <a:endParaRPr lang="en-US"/>
          </a:p>
        </p:txBody>
      </p:sp>
    </p:spTree>
    <p:extLst>
      <p:ext uri="{BB962C8B-B14F-4D97-AF65-F5344CB8AC3E}">
        <p14:creationId xmlns:p14="http://schemas.microsoft.com/office/powerpoint/2010/main" val="3298171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CA" sz="11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CA" sz="105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CA" sz="1200" b="0" i="0" dirty="0">
              <a:solidFill>
                <a:srgbClr val="374151"/>
              </a:solidFill>
              <a:effectLst/>
              <a:latin typeface="Söhne"/>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1462F0F-EDAE-8441-A3F9-128F3FE2E5CD}" type="slidenum">
              <a:rPr lang="en-US" smtClean="0"/>
              <a:t>22</a:t>
            </a:fld>
            <a:endParaRPr lang="en-US"/>
          </a:p>
        </p:txBody>
      </p:sp>
    </p:spTree>
    <p:extLst>
      <p:ext uri="{BB962C8B-B14F-4D97-AF65-F5344CB8AC3E}">
        <p14:creationId xmlns:p14="http://schemas.microsoft.com/office/powerpoint/2010/main" val="35878534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462F0F-EDAE-8441-A3F9-128F3FE2E5CD}" type="slidenum">
              <a:rPr lang="en-US" smtClean="0"/>
              <a:t>23</a:t>
            </a:fld>
            <a:endParaRPr lang="en-US"/>
          </a:p>
        </p:txBody>
      </p:sp>
    </p:spTree>
    <p:extLst>
      <p:ext uri="{BB962C8B-B14F-4D97-AF65-F5344CB8AC3E}">
        <p14:creationId xmlns:p14="http://schemas.microsoft.com/office/powerpoint/2010/main" val="1292753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0" lang="en-CA"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1462F0F-EDAE-8441-A3F9-128F3FE2E5CD}" type="slidenum">
              <a:rPr lang="en-US" smtClean="0"/>
              <a:t>24</a:t>
            </a:fld>
            <a:endParaRPr lang="en-US"/>
          </a:p>
        </p:txBody>
      </p:sp>
    </p:spTree>
    <p:extLst>
      <p:ext uri="{BB962C8B-B14F-4D97-AF65-F5344CB8AC3E}">
        <p14:creationId xmlns:p14="http://schemas.microsoft.com/office/powerpoint/2010/main" val="16701043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1462F0F-EDAE-8441-A3F9-128F3FE2E5CD}" type="slidenum">
              <a:rPr lang="en-US" smtClean="0"/>
              <a:t>25</a:t>
            </a:fld>
            <a:endParaRPr lang="en-US"/>
          </a:p>
        </p:txBody>
      </p:sp>
    </p:spTree>
    <p:extLst>
      <p:ext uri="{BB962C8B-B14F-4D97-AF65-F5344CB8AC3E}">
        <p14:creationId xmlns:p14="http://schemas.microsoft.com/office/powerpoint/2010/main" val="11465230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1462F0F-EDAE-8441-A3F9-128F3FE2E5CD}" type="slidenum">
              <a:rPr lang="en-US" smtClean="0"/>
              <a:t>26</a:t>
            </a:fld>
            <a:endParaRPr lang="en-US"/>
          </a:p>
        </p:txBody>
      </p:sp>
    </p:spTree>
    <p:extLst>
      <p:ext uri="{BB962C8B-B14F-4D97-AF65-F5344CB8AC3E}">
        <p14:creationId xmlns:p14="http://schemas.microsoft.com/office/powerpoint/2010/main" val="2078254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4281" y="3160614"/>
            <a:ext cx="6808753" cy="336657"/>
          </a:xfrm>
          <a:prstGeom prst="rect">
            <a:avLst/>
          </a:prstGeom>
        </p:spPr>
        <p:txBody>
          <a:bodyPr anchor="b"/>
          <a:lstStyle>
            <a:lvl1pPr algn="l">
              <a:defRPr sz="2600" b="1" i="0">
                <a:solidFill>
                  <a:schemeClr val="bg1"/>
                </a:solidFill>
                <a:latin typeface="Arial" panose="020B0604020202020204" pitchFamily="34" charset="0"/>
                <a:ea typeface="DIN 2014 Demi"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004279" y="3497271"/>
            <a:ext cx="4400029" cy="297177"/>
          </a:xfrm>
          <a:prstGeom prst="rect">
            <a:avLst/>
          </a:prstGeom>
        </p:spPr>
        <p:txBody>
          <a:bodyPr/>
          <a:lstStyle>
            <a:lvl1pPr marL="0" indent="0" algn="l">
              <a:buNone/>
              <a:defRPr sz="2000" b="0" i="0">
                <a:solidFill>
                  <a:schemeClr val="bg1"/>
                </a:solidFill>
                <a:latin typeface="Arial" panose="020B0604020202020204" pitchFamily="34" charset="0"/>
                <a:ea typeface="DIN 2014 Light"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0" name="Straight Connector 9"/>
          <p:cNvCxnSpPr>
            <a:cxnSpLocks/>
          </p:cNvCxnSpPr>
          <p:nvPr userDrawn="1"/>
        </p:nvCxnSpPr>
        <p:spPr>
          <a:xfrm>
            <a:off x="894683" y="3063087"/>
            <a:ext cx="0" cy="827728"/>
          </a:xfrm>
          <a:prstGeom prst="line">
            <a:avLst/>
          </a:prstGeom>
          <a:ln>
            <a:solidFill>
              <a:srgbClr val="DB363D"/>
            </a:solidFill>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931781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351338"/>
          </a:xfrm>
          <a:prstGeom prst="rect">
            <a:avLst/>
          </a:prstGeom>
        </p:spPr>
        <p:txBody>
          <a:bodyPr/>
          <a:lstStyle>
            <a:lvl1pPr>
              <a:buClr>
                <a:srgbClr val="DB363D"/>
              </a:buClr>
              <a:defRPr sz="2600" b="0" i="0">
                <a:latin typeface="Arial" panose="020B0604020202020204" pitchFamily="34" charset="0"/>
                <a:ea typeface="DIN 2014" charset="0"/>
                <a:cs typeface="Arial" panose="020B0604020202020204" pitchFamily="34" charset="0"/>
              </a:defRPr>
            </a:lvl1pPr>
            <a:lvl2pPr>
              <a:buClr>
                <a:srgbClr val="DB363D"/>
              </a:buClr>
              <a:defRPr b="0" i="0">
                <a:latin typeface="Arial" panose="020B0604020202020204" pitchFamily="34" charset="0"/>
                <a:ea typeface="DIN 2014" charset="0"/>
                <a:cs typeface="Arial" panose="020B0604020202020204" pitchFamily="34" charset="0"/>
              </a:defRPr>
            </a:lvl2pPr>
            <a:lvl3pPr>
              <a:buClr>
                <a:srgbClr val="DB363D"/>
              </a:buClr>
              <a:defRPr b="0" i="0">
                <a:latin typeface="Arial" panose="020B0604020202020204" pitchFamily="34" charset="0"/>
                <a:ea typeface="DIN 2014" charset="0"/>
                <a:cs typeface="Arial" panose="020B0604020202020204" pitchFamily="34" charset="0"/>
              </a:defRPr>
            </a:lvl3pPr>
            <a:lvl4pPr>
              <a:buClr>
                <a:srgbClr val="DB363D"/>
              </a:buClr>
              <a:defRPr b="0" i="0">
                <a:latin typeface="Arial" panose="020B0604020202020204" pitchFamily="34" charset="0"/>
                <a:ea typeface="DIN 2014" charset="0"/>
                <a:cs typeface="Arial" panose="020B0604020202020204" pitchFamily="34" charset="0"/>
              </a:defRPr>
            </a:lvl4pPr>
            <a:lvl5pPr>
              <a:buClr>
                <a:srgbClr val="DB363D"/>
              </a:buClr>
              <a:defRPr b="0" i="0">
                <a:latin typeface="Arial" panose="020B0604020202020204" pitchFamily="34" charset="0"/>
                <a:ea typeface="DIN 201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sz="1600" b="0" i="0">
                <a:solidFill>
                  <a:schemeClr val="bg1"/>
                </a:solidFill>
                <a:latin typeface="Arial" panose="020B0604020202020204" pitchFamily="34" charset="0"/>
                <a:cs typeface="Arial" panose="020B0604020202020204" pitchFamily="34" charset="0"/>
              </a:defRPr>
            </a:lvl1pPr>
          </a:lstStyle>
          <a:p>
            <a:fld id="{30B902EF-4DC6-3348-AD00-479C700034C6}" type="datetime1">
              <a:rPr lang="en-CA" smtClean="0"/>
              <a:pPr/>
              <a:t>2023-07-13</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sz="1600" b="0" i="0">
                <a:solidFill>
                  <a:schemeClr val="bg1"/>
                </a:solidFill>
                <a:latin typeface="Arial" panose="020B0604020202020204" pitchFamily="34" charset="0"/>
                <a:cs typeface="Arial" panose="020B0604020202020204" pitchFamily="34" charset="0"/>
              </a:defRPr>
            </a:lvl1pPr>
          </a:lstStyle>
          <a:p>
            <a:endParaRPr lang="en-US" dirty="0"/>
          </a:p>
        </p:txBody>
      </p:sp>
      <p:sp>
        <p:nvSpPr>
          <p:cNvPr id="10" name="Title 8"/>
          <p:cNvSpPr>
            <a:spLocks noGrp="1"/>
          </p:cNvSpPr>
          <p:nvPr>
            <p:ph type="title"/>
          </p:nvPr>
        </p:nvSpPr>
        <p:spPr>
          <a:xfrm>
            <a:off x="838200" y="723900"/>
            <a:ext cx="10515600" cy="966788"/>
          </a:xfrm>
          <a:prstGeom prst="rect">
            <a:avLst/>
          </a:prstGeom>
        </p:spPr>
        <p:txBody>
          <a:bodyPr/>
          <a:lstStyle>
            <a:lvl1pPr>
              <a:defRPr b="1" i="0">
                <a:solidFill>
                  <a:srgbClr val="07234B"/>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b="0" i="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sz="1600" b="0" i="0">
                <a:solidFill>
                  <a:schemeClr val="bg1"/>
                </a:solidFill>
                <a:latin typeface="Arial" panose="020B0604020202020204" pitchFamily="34" charset="0"/>
                <a:cs typeface="Arial" panose="020B0604020202020204" pitchFamily="34" charset="0"/>
              </a:defRPr>
            </a:lvl1pPr>
          </a:lstStyle>
          <a:p>
            <a:fld id="{53ECA6D6-5EB9-9544-ACD5-67233F755449}" type="datetime1">
              <a:rPr lang="en-CA" smtClean="0"/>
              <a:pPr/>
              <a:t>2023-07-13</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sz="1600" b="0" i="0">
                <a:solidFill>
                  <a:schemeClr val="bg1"/>
                </a:solidFill>
                <a:latin typeface="Arial" panose="020B0604020202020204" pitchFamily="34" charset="0"/>
                <a:cs typeface="Arial" panose="020B0604020202020204" pitchFamily="34" charset="0"/>
              </a:defRPr>
            </a:lvl1pPr>
          </a:lstStyle>
          <a:p>
            <a:endParaRPr lang="en-US" dirty="0"/>
          </a:p>
        </p:txBody>
      </p:sp>
      <p:sp>
        <p:nvSpPr>
          <p:cNvPr id="10" name="Title 8"/>
          <p:cNvSpPr>
            <a:spLocks noGrp="1"/>
          </p:cNvSpPr>
          <p:nvPr>
            <p:ph type="title"/>
          </p:nvPr>
        </p:nvSpPr>
        <p:spPr>
          <a:xfrm>
            <a:off x="838200" y="723900"/>
            <a:ext cx="10515600" cy="966788"/>
          </a:xfrm>
          <a:prstGeom prst="rect">
            <a:avLst/>
          </a:prstGeom>
        </p:spPr>
        <p:txBody>
          <a:bodyPr/>
          <a:lstStyle>
            <a:lvl1pPr>
              <a:defRPr b="1" i="0">
                <a:solidFill>
                  <a:srgbClr val="07234B"/>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b="0" i="0">
                <a:solidFill>
                  <a:schemeClr val="tx1">
                    <a:tint val="75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sz="1600" b="0" i="0">
                <a:solidFill>
                  <a:schemeClr val="bg1"/>
                </a:solidFill>
                <a:latin typeface="Arial" panose="020B0604020202020204" pitchFamily="34" charset="0"/>
                <a:cs typeface="Arial" panose="020B0604020202020204" pitchFamily="34" charset="0"/>
              </a:defRPr>
            </a:lvl1pPr>
          </a:lstStyle>
          <a:p>
            <a:fld id="{AF0BAA2D-A854-D148-9A9B-3DD0CF07E56E}" type="datetime1">
              <a:rPr lang="en-CA" smtClean="0"/>
              <a:pPr/>
              <a:t>2023-07-13</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sz="1600" b="0" i="0">
                <a:solidFill>
                  <a:schemeClr val="bg1"/>
                </a:solidFill>
                <a:latin typeface="Arial" panose="020B0604020202020204" pitchFamily="34" charset="0"/>
                <a:cs typeface="Arial" panose="020B0604020202020204" pitchFamily="34" charset="0"/>
              </a:defRPr>
            </a:lvl1pPr>
          </a:lstStyle>
          <a:p>
            <a:endParaRPr lang="en-US" dirty="0"/>
          </a:p>
        </p:txBody>
      </p:sp>
      <p:sp>
        <p:nvSpPr>
          <p:cNvPr id="9" name="Title 8"/>
          <p:cNvSpPr>
            <a:spLocks noGrp="1"/>
          </p:cNvSpPr>
          <p:nvPr>
            <p:ph type="title"/>
          </p:nvPr>
        </p:nvSpPr>
        <p:spPr>
          <a:xfrm>
            <a:off x="838200" y="723900"/>
            <a:ext cx="10515600" cy="966788"/>
          </a:xfrm>
          <a:prstGeom prst="rect">
            <a:avLst/>
          </a:prstGeom>
        </p:spPr>
        <p:txBody>
          <a:bodyPr/>
          <a:lstStyle>
            <a:lvl1pPr>
              <a:defRPr b="1" i="0">
                <a:solidFill>
                  <a:srgbClr val="07234B"/>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a:prstGeom prst="rect">
            <a:avLst/>
          </a:prstGeom>
        </p:spPr>
        <p:txBody>
          <a:bodyPr/>
          <a:lstStyle>
            <a:lvl1pPr>
              <a:buClr>
                <a:srgbClr val="DB363D"/>
              </a:buClr>
              <a:defRPr sz="2600" b="0" i="0">
                <a:latin typeface="Arial" panose="020B0604020202020204" pitchFamily="34" charset="0"/>
                <a:ea typeface="DIN 2014" charset="0"/>
                <a:cs typeface="Arial" panose="020B0604020202020204" pitchFamily="34" charset="0"/>
              </a:defRPr>
            </a:lvl1pPr>
            <a:lvl2pPr>
              <a:buClr>
                <a:srgbClr val="DB363D"/>
              </a:buClr>
              <a:defRPr b="0" i="0">
                <a:latin typeface="Arial" panose="020B0604020202020204" pitchFamily="34" charset="0"/>
                <a:ea typeface="DIN 2014" charset="0"/>
                <a:cs typeface="Arial" panose="020B0604020202020204" pitchFamily="34" charset="0"/>
              </a:defRPr>
            </a:lvl2pPr>
            <a:lvl3pPr>
              <a:buClr>
                <a:srgbClr val="DB363D"/>
              </a:buClr>
              <a:defRPr b="0" i="0">
                <a:latin typeface="Arial" panose="020B0604020202020204" pitchFamily="34" charset="0"/>
                <a:ea typeface="DIN 2014" charset="0"/>
                <a:cs typeface="Arial" panose="020B0604020202020204" pitchFamily="34" charset="0"/>
              </a:defRPr>
            </a:lvl3pPr>
            <a:lvl4pPr>
              <a:buClr>
                <a:srgbClr val="DB363D"/>
              </a:buClr>
              <a:defRPr b="0" i="0">
                <a:latin typeface="Arial" panose="020B0604020202020204" pitchFamily="34" charset="0"/>
                <a:ea typeface="DIN 2014" charset="0"/>
                <a:cs typeface="Arial" panose="020B0604020202020204" pitchFamily="34" charset="0"/>
              </a:defRPr>
            </a:lvl4pPr>
            <a:lvl5pPr>
              <a:buClr>
                <a:srgbClr val="DB363D"/>
              </a:buClr>
              <a:defRPr b="0" i="0">
                <a:latin typeface="Arial" panose="020B0604020202020204" pitchFamily="34" charset="0"/>
                <a:ea typeface="DIN 201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lvl1pPr>
              <a:buClr>
                <a:srgbClr val="DB363D"/>
              </a:buClr>
              <a:defRPr sz="2600" b="0" i="0">
                <a:latin typeface="Arial" panose="020B0604020202020204" pitchFamily="34" charset="0"/>
                <a:ea typeface="DIN 2014" charset="0"/>
                <a:cs typeface="Arial" panose="020B0604020202020204" pitchFamily="34" charset="0"/>
              </a:defRPr>
            </a:lvl1pPr>
            <a:lvl2pPr>
              <a:buClr>
                <a:srgbClr val="DB363D"/>
              </a:buClr>
              <a:defRPr b="0" i="0">
                <a:latin typeface="Arial" panose="020B0604020202020204" pitchFamily="34" charset="0"/>
                <a:ea typeface="DIN 2014" charset="0"/>
                <a:cs typeface="Arial" panose="020B0604020202020204" pitchFamily="34" charset="0"/>
              </a:defRPr>
            </a:lvl2pPr>
            <a:lvl3pPr>
              <a:buClr>
                <a:srgbClr val="DB363D"/>
              </a:buClr>
              <a:defRPr b="0" i="0">
                <a:latin typeface="Arial" panose="020B0604020202020204" pitchFamily="34" charset="0"/>
                <a:ea typeface="DIN 2014" charset="0"/>
                <a:cs typeface="Arial" panose="020B0604020202020204" pitchFamily="34" charset="0"/>
              </a:defRPr>
            </a:lvl3pPr>
            <a:lvl4pPr>
              <a:buClr>
                <a:srgbClr val="DB363D"/>
              </a:buClr>
              <a:defRPr b="0" i="0">
                <a:latin typeface="Arial" panose="020B0604020202020204" pitchFamily="34" charset="0"/>
                <a:ea typeface="DIN 2014" charset="0"/>
                <a:cs typeface="Arial" panose="020B0604020202020204" pitchFamily="34" charset="0"/>
              </a:defRPr>
            </a:lvl4pPr>
            <a:lvl5pPr>
              <a:buClr>
                <a:srgbClr val="DB363D"/>
              </a:buClr>
              <a:defRPr b="0" i="0">
                <a:latin typeface="Arial" panose="020B0604020202020204" pitchFamily="34" charset="0"/>
                <a:ea typeface="DIN 201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lvl1pPr>
              <a:defRPr sz="1600" b="0" i="0">
                <a:solidFill>
                  <a:schemeClr val="bg1"/>
                </a:solidFill>
                <a:latin typeface="Arial" panose="020B0604020202020204" pitchFamily="34" charset="0"/>
                <a:cs typeface="Arial" panose="020B0604020202020204" pitchFamily="34" charset="0"/>
              </a:defRPr>
            </a:lvl1pPr>
          </a:lstStyle>
          <a:p>
            <a:fld id="{DBD26142-8B7C-6E4D-8B89-27DBBCCEF432}" type="datetime1">
              <a:rPr lang="en-CA" smtClean="0"/>
              <a:pPr/>
              <a:t>2023-07-13</a:t>
            </a:fld>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lvl1pPr>
              <a:defRPr sz="1600" b="0" i="0">
                <a:solidFill>
                  <a:schemeClr val="bg1"/>
                </a:solidFill>
                <a:latin typeface="Arial" panose="020B0604020202020204" pitchFamily="34" charset="0"/>
                <a:cs typeface="Arial" panose="020B0604020202020204" pitchFamily="34" charset="0"/>
              </a:defRPr>
            </a:lvl1pPr>
          </a:lstStyle>
          <a:p>
            <a:endParaRPr lang="en-US" dirty="0"/>
          </a:p>
        </p:txBody>
      </p:sp>
      <p:sp>
        <p:nvSpPr>
          <p:cNvPr id="10" name="Title 8"/>
          <p:cNvSpPr>
            <a:spLocks noGrp="1"/>
          </p:cNvSpPr>
          <p:nvPr>
            <p:ph type="title"/>
          </p:nvPr>
        </p:nvSpPr>
        <p:spPr>
          <a:xfrm>
            <a:off x="838200" y="723900"/>
            <a:ext cx="10515600" cy="966788"/>
          </a:xfrm>
          <a:prstGeom prst="rect">
            <a:avLst/>
          </a:prstGeom>
        </p:spPr>
        <p:txBody>
          <a:bodyPr/>
          <a:lstStyle>
            <a:lvl1pPr>
              <a:defRPr b="1" i="0">
                <a:solidFill>
                  <a:srgbClr val="07234B"/>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i="0">
                <a:solidFill>
                  <a:srgbClr val="21365A"/>
                </a:solidFill>
                <a:latin typeface="Arial" panose="020B0604020202020204" pitchFamily="34" charset="0"/>
                <a:ea typeface="DIN 2014 Demi"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lvl1pPr>
              <a:buClr>
                <a:srgbClr val="DB363D"/>
              </a:buClr>
              <a:defRPr sz="2600" b="0" i="0">
                <a:latin typeface="Arial" panose="020B0604020202020204" pitchFamily="34" charset="0"/>
                <a:ea typeface="DIN 2014" charset="0"/>
                <a:cs typeface="Arial" panose="020B0604020202020204" pitchFamily="34" charset="0"/>
              </a:defRPr>
            </a:lvl1pPr>
            <a:lvl2pPr>
              <a:buClr>
                <a:srgbClr val="DB363D"/>
              </a:buClr>
              <a:defRPr b="0" i="0">
                <a:latin typeface="Arial" panose="020B0604020202020204" pitchFamily="34" charset="0"/>
                <a:ea typeface="DIN 2014" charset="0"/>
                <a:cs typeface="Arial" panose="020B0604020202020204" pitchFamily="34" charset="0"/>
              </a:defRPr>
            </a:lvl2pPr>
            <a:lvl3pPr>
              <a:buClr>
                <a:srgbClr val="DB363D"/>
              </a:buClr>
              <a:defRPr b="0" i="0">
                <a:latin typeface="Arial" panose="020B0604020202020204" pitchFamily="34" charset="0"/>
                <a:ea typeface="DIN 2014" charset="0"/>
                <a:cs typeface="Arial" panose="020B0604020202020204" pitchFamily="34" charset="0"/>
              </a:defRPr>
            </a:lvl3pPr>
            <a:lvl4pPr>
              <a:buClr>
                <a:srgbClr val="DB363D"/>
              </a:buClr>
              <a:defRPr b="0" i="0">
                <a:latin typeface="Arial" panose="020B0604020202020204" pitchFamily="34" charset="0"/>
                <a:ea typeface="DIN 2014" charset="0"/>
                <a:cs typeface="Arial" panose="020B0604020202020204" pitchFamily="34" charset="0"/>
              </a:defRPr>
            </a:lvl4pPr>
            <a:lvl5pPr>
              <a:buClr>
                <a:srgbClr val="DB363D"/>
              </a:buClr>
              <a:defRPr b="0" i="0">
                <a:latin typeface="Arial" panose="020B0604020202020204" pitchFamily="34" charset="0"/>
                <a:ea typeface="DIN 201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i="0">
                <a:solidFill>
                  <a:srgbClr val="21365A"/>
                </a:solidFill>
                <a:latin typeface="Arial" panose="020B0604020202020204" pitchFamily="34" charset="0"/>
                <a:ea typeface="DIN 2014 Demi"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lvl1pPr>
              <a:buClr>
                <a:srgbClr val="DB363D"/>
              </a:buClr>
              <a:defRPr sz="2600" b="0" i="0">
                <a:latin typeface="Arial" panose="020B0604020202020204" pitchFamily="34" charset="0"/>
                <a:ea typeface="DIN 2014" charset="0"/>
                <a:cs typeface="Arial" panose="020B0604020202020204" pitchFamily="34" charset="0"/>
              </a:defRPr>
            </a:lvl1pPr>
            <a:lvl2pPr>
              <a:buClr>
                <a:srgbClr val="DB363D"/>
              </a:buClr>
              <a:defRPr b="0" i="0">
                <a:latin typeface="Arial" panose="020B0604020202020204" pitchFamily="34" charset="0"/>
                <a:ea typeface="DIN 2014" charset="0"/>
                <a:cs typeface="Arial" panose="020B0604020202020204" pitchFamily="34" charset="0"/>
              </a:defRPr>
            </a:lvl2pPr>
            <a:lvl3pPr>
              <a:buClr>
                <a:srgbClr val="DB363D"/>
              </a:buClr>
              <a:defRPr b="0" i="0">
                <a:latin typeface="Arial" panose="020B0604020202020204" pitchFamily="34" charset="0"/>
                <a:ea typeface="DIN 2014" charset="0"/>
                <a:cs typeface="Arial" panose="020B0604020202020204" pitchFamily="34" charset="0"/>
              </a:defRPr>
            </a:lvl3pPr>
            <a:lvl4pPr>
              <a:buClr>
                <a:srgbClr val="DB363D"/>
              </a:buClr>
              <a:defRPr b="0" i="0">
                <a:latin typeface="Arial" panose="020B0604020202020204" pitchFamily="34" charset="0"/>
                <a:ea typeface="DIN 2014" charset="0"/>
                <a:cs typeface="Arial" panose="020B0604020202020204" pitchFamily="34" charset="0"/>
              </a:defRPr>
            </a:lvl4pPr>
            <a:lvl5pPr>
              <a:buClr>
                <a:srgbClr val="DB363D"/>
              </a:buClr>
              <a:defRPr b="0" i="0">
                <a:latin typeface="Arial" panose="020B0604020202020204" pitchFamily="34" charset="0"/>
                <a:ea typeface="DIN 201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lvl1pPr>
              <a:defRPr sz="1600" b="0" i="0">
                <a:solidFill>
                  <a:schemeClr val="bg1"/>
                </a:solidFill>
                <a:latin typeface="Arial" panose="020B0604020202020204" pitchFamily="34" charset="0"/>
                <a:cs typeface="Arial" panose="020B0604020202020204" pitchFamily="34" charset="0"/>
              </a:defRPr>
            </a:lvl1pPr>
          </a:lstStyle>
          <a:p>
            <a:fld id="{F85E56A9-3463-2547-A4D3-0CA22D0A58FB}" type="datetime1">
              <a:rPr lang="en-CA" smtClean="0"/>
              <a:pPr/>
              <a:t>2023-07-13</a:t>
            </a:fld>
            <a:endParaRPr lang="en-US" dirty="0"/>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lvl1pPr>
              <a:defRPr sz="1600" b="0" i="0">
                <a:solidFill>
                  <a:schemeClr val="bg1"/>
                </a:solidFill>
                <a:latin typeface="Arial" panose="020B0604020202020204" pitchFamily="34" charset="0"/>
                <a:cs typeface="Arial" panose="020B0604020202020204" pitchFamily="34" charset="0"/>
              </a:defRPr>
            </a:lvl1pPr>
          </a:lstStyle>
          <a:p>
            <a:endParaRPr lang="en-US" dirty="0"/>
          </a:p>
        </p:txBody>
      </p:sp>
      <p:sp>
        <p:nvSpPr>
          <p:cNvPr id="12" name="Title 8"/>
          <p:cNvSpPr>
            <a:spLocks noGrp="1"/>
          </p:cNvSpPr>
          <p:nvPr>
            <p:ph type="title"/>
          </p:nvPr>
        </p:nvSpPr>
        <p:spPr>
          <a:xfrm>
            <a:off x="838200" y="723900"/>
            <a:ext cx="10515600" cy="966788"/>
          </a:xfrm>
          <a:prstGeom prst="rect">
            <a:avLst/>
          </a:prstGeom>
        </p:spPr>
        <p:txBody>
          <a:bodyPr/>
          <a:lstStyle>
            <a:lvl1pPr>
              <a:defRPr b="1" i="0">
                <a:solidFill>
                  <a:srgbClr val="07234B"/>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a:prstGeom prst="rect">
            <a:avLst/>
          </a:prstGeom>
        </p:spPr>
        <p:txBody>
          <a:bodyPr/>
          <a:lstStyle>
            <a:lvl1pPr>
              <a:defRPr sz="1600" b="0" i="0">
                <a:solidFill>
                  <a:schemeClr val="bg1"/>
                </a:solidFill>
                <a:latin typeface="Arial" panose="020B0604020202020204" pitchFamily="34" charset="0"/>
                <a:cs typeface="Arial" panose="020B0604020202020204" pitchFamily="34" charset="0"/>
              </a:defRPr>
            </a:lvl1pPr>
          </a:lstStyle>
          <a:p>
            <a:fld id="{9A47133E-3EB9-DE4C-A613-0C8F314891D7}" type="datetime1">
              <a:rPr lang="en-CA" smtClean="0"/>
              <a:pPr/>
              <a:t>2023-07-13</a:t>
            </a:fld>
            <a:endParaRPr lang="en-US" dirty="0"/>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lvl1pPr>
              <a:defRPr sz="1600" b="0" i="0">
                <a:solidFill>
                  <a:schemeClr val="bg1"/>
                </a:solidFill>
                <a:latin typeface="Arial" panose="020B0604020202020204" pitchFamily="34" charset="0"/>
                <a:cs typeface="Arial" panose="020B0604020202020204" pitchFamily="34" charset="0"/>
              </a:defRPr>
            </a:lvl1pPr>
          </a:lstStyle>
          <a:p>
            <a:endParaRPr lang="en-US" dirty="0"/>
          </a:p>
        </p:txBody>
      </p:sp>
      <p:sp>
        <p:nvSpPr>
          <p:cNvPr id="8" name="Title 8"/>
          <p:cNvSpPr>
            <a:spLocks noGrp="1"/>
          </p:cNvSpPr>
          <p:nvPr>
            <p:ph type="title"/>
          </p:nvPr>
        </p:nvSpPr>
        <p:spPr>
          <a:xfrm>
            <a:off x="838200" y="723900"/>
            <a:ext cx="10515600" cy="966788"/>
          </a:xfrm>
          <a:prstGeom prst="rect">
            <a:avLst/>
          </a:prstGeom>
        </p:spPr>
        <p:txBody>
          <a:bodyPr/>
          <a:lstStyle>
            <a:lvl1pPr>
              <a:defRPr b="1" i="0">
                <a:solidFill>
                  <a:srgbClr val="07234B"/>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lvl1pPr>
              <a:defRPr sz="1600" b="0" i="0">
                <a:solidFill>
                  <a:schemeClr val="bg1"/>
                </a:solidFill>
                <a:latin typeface="Arial" panose="020B0604020202020204" pitchFamily="34" charset="0"/>
                <a:cs typeface="Arial" panose="020B0604020202020204" pitchFamily="34" charset="0"/>
              </a:defRPr>
            </a:lvl1pPr>
          </a:lstStyle>
          <a:p>
            <a:fld id="{45188BE6-1922-E145-83E7-99245346C4F2}" type="datetime1">
              <a:rPr lang="en-CA" smtClean="0"/>
              <a:pPr/>
              <a:t>2023-07-13</a:t>
            </a:fld>
            <a:endParaRPr lang="en-US" dirty="0"/>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lvl1pPr>
              <a:defRPr sz="1600" b="0" i="0">
                <a:solidFill>
                  <a:schemeClr val="bg1"/>
                </a:solidFill>
                <a:latin typeface="Arial" panose="020B0604020202020204" pitchFamily="34" charset="0"/>
                <a:cs typeface="Arial" panose="020B0604020202020204" pitchFamily="34" charset="0"/>
              </a:defRPr>
            </a:lvl1pPr>
          </a:lstStyle>
          <a:p>
            <a:endParaRPr lang="en-US" dirty="0"/>
          </a:p>
        </p:txBody>
      </p:sp>
      <p:sp>
        <p:nvSpPr>
          <p:cNvPr id="6" name="Title 8"/>
          <p:cNvSpPr>
            <a:spLocks noGrp="1"/>
          </p:cNvSpPr>
          <p:nvPr>
            <p:ph type="title"/>
          </p:nvPr>
        </p:nvSpPr>
        <p:spPr>
          <a:xfrm>
            <a:off x="838200" y="723900"/>
            <a:ext cx="10515600" cy="966788"/>
          </a:xfrm>
          <a:prstGeom prst="rect">
            <a:avLst/>
          </a:prstGeom>
        </p:spPr>
        <p:txBody>
          <a:bodyPr/>
          <a:lstStyle>
            <a:lvl1pPr>
              <a:defRPr b="1" i="0">
                <a:solidFill>
                  <a:srgbClr val="07234B"/>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edit Master title style</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 Id="rId9"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733021835"/>
      </p:ext>
    </p:extLst>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6C5D263F-CDFB-244B-B501-478D4D66E574}"/>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Slide Number Placeholder 5"/>
          <p:cNvSpPr txBox="1">
            <a:spLocks/>
          </p:cNvSpPr>
          <p:nvPr userDrawn="1"/>
        </p:nvSpPr>
        <p:spPr>
          <a:xfrm>
            <a:off x="8295640" y="6356350"/>
            <a:ext cx="2743200" cy="365125"/>
          </a:xfrm>
          <a:prstGeom prst="rect">
            <a:avLst/>
          </a:prstGeom>
        </p:spPr>
        <p:txBody>
          <a:bodyPr/>
          <a:lstStyle>
            <a:defPPr>
              <a:defRPr lang="en-US"/>
            </a:defPPr>
            <a:lvl1pPr marL="0" algn="r" defTabSz="914400" rtl="0" eaLnBrk="1" latinLnBrk="0" hangingPunct="1">
              <a:defRPr sz="1800" b="1" i="0" kern="1200">
                <a:solidFill>
                  <a:schemeClr val="bg1"/>
                </a:solidFill>
                <a:latin typeface="DIN 2014 Demi" charset="0"/>
                <a:ea typeface="DIN 2014 Demi" charset="0"/>
                <a:cs typeface="DIN 2014 Demi"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8ACA9D-4D7E-D94F-A852-F5568F70ABEE}" type="slidenum">
              <a:rPr lang="en-US" sz="1600" b="1" i="0" smtClean="0">
                <a:solidFill>
                  <a:srgbClr val="DB363D"/>
                </a:solidFill>
                <a:latin typeface="Arial" panose="020B0604020202020204" pitchFamily="34" charset="0"/>
                <a:cs typeface="Arial" panose="020B0604020202020204" pitchFamily="34" charset="0"/>
              </a:rPr>
              <a:pPr/>
              <a:t>‹#›</a:t>
            </a:fld>
            <a:endParaRPr lang="en-US" sz="1600" b="1" i="0" dirty="0">
              <a:solidFill>
                <a:srgbClr val="DB363D"/>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3233982"/>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Lst>
  <p:hf sldNum="0" hdr="0" ftr="0" dt="0"/>
  <p:txStyles>
    <p:titleStyle>
      <a:lvl1pPr algn="l" defTabSz="914400" rtl="0" eaLnBrk="1" latinLnBrk="0" hangingPunct="1">
        <a:lnSpc>
          <a:spcPct val="90000"/>
        </a:lnSpc>
        <a:spcBef>
          <a:spcPct val="0"/>
        </a:spcBef>
        <a:buNone/>
        <a:defRPr sz="3600" b="1" i="0" kern="1200">
          <a:solidFill>
            <a:srgbClr val="21365A"/>
          </a:solidFill>
          <a:latin typeface="DIN 2014 Demi" charset="0"/>
          <a:ea typeface="DIN 2014 Demi" charset="0"/>
          <a:cs typeface="DIN 2014 Demi"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png"/><Relationship Id="rId12"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0" Type="http://schemas.openxmlformats.org/officeDocument/2006/relationships/image" Target="../media/image12.png"/><Relationship Id="rId4" Type="http://schemas.openxmlformats.org/officeDocument/2006/relationships/image" Target="../media/image6.jpeg"/><Relationship Id="rId9"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15.png"/><Relationship Id="rId4" Type="http://schemas.openxmlformats.org/officeDocument/2006/relationships/image" Target="../media/image32.jpeg"/></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15.png"/><Relationship Id="rId4" Type="http://schemas.openxmlformats.org/officeDocument/2006/relationships/image" Target="../media/image39.jpeg"/></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street with cars and buildings&#10;&#10;Description automatically generated with low confidence">
            <a:extLst>
              <a:ext uri="{FF2B5EF4-FFF2-40B4-BE49-F238E27FC236}">
                <a16:creationId xmlns:a16="http://schemas.microsoft.com/office/drawing/2014/main" id="{D765BF54-E272-4226-B848-87AAF0EDCC2A}"/>
              </a:ext>
            </a:extLst>
          </p:cNvPr>
          <p:cNvPicPr>
            <a:picLocks noChangeAspect="1"/>
          </p:cNvPicPr>
          <p:nvPr/>
        </p:nvPicPr>
        <p:blipFill rotWithShape="1">
          <a:blip r:embed="rId3" cstate="screen">
            <a:alphaModFix amt="30000"/>
            <a:extLst>
              <a:ext uri="{28A0092B-C50C-407E-A947-70E740481C1C}">
                <a14:useLocalDpi xmlns:a14="http://schemas.microsoft.com/office/drawing/2010/main"/>
              </a:ext>
            </a:extLst>
          </a:blip>
          <a:srcRect/>
          <a:stretch/>
        </p:blipFill>
        <p:spPr>
          <a:xfrm>
            <a:off x="-588682" y="-1013127"/>
            <a:ext cx="12353363" cy="8684137"/>
          </a:xfrm>
          <a:prstGeom prst="rect">
            <a:avLst/>
          </a:prstGeom>
          <a:effectLst>
            <a:softEdge rad="1270000"/>
          </a:effectLst>
        </p:spPr>
      </p:pic>
      <p:sp>
        <p:nvSpPr>
          <p:cNvPr id="2" name="Title 1"/>
          <p:cNvSpPr>
            <a:spLocks noGrp="1"/>
          </p:cNvSpPr>
          <p:nvPr>
            <p:ph type="ctrTitle"/>
          </p:nvPr>
        </p:nvSpPr>
        <p:spPr/>
        <p:txBody>
          <a:bodyPr/>
          <a:lstStyle/>
          <a:p>
            <a:r>
              <a:rPr lang="en-US" sz="2800" dirty="0"/>
              <a:t>Town of Lincoln Heritage Conservation District (HCD) Study- Beamsville’s King Street Corridor</a:t>
            </a:r>
            <a:br>
              <a:rPr lang="en-US" sz="2800" dirty="0"/>
            </a:br>
            <a:br>
              <a:rPr lang="en-US" sz="2800" dirty="0"/>
            </a:br>
            <a:endParaRPr lang="en-US" sz="2800" dirty="0"/>
          </a:p>
        </p:txBody>
      </p:sp>
      <p:sp>
        <p:nvSpPr>
          <p:cNvPr id="3" name="Subtitle 2"/>
          <p:cNvSpPr>
            <a:spLocks noGrp="1"/>
          </p:cNvSpPr>
          <p:nvPr>
            <p:ph type="subTitle" idx="1"/>
          </p:nvPr>
        </p:nvSpPr>
        <p:spPr/>
        <p:txBody>
          <a:bodyPr/>
          <a:lstStyle/>
          <a:p>
            <a:r>
              <a:rPr lang="en-US" sz="2000" dirty="0"/>
              <a:t>Municipal Heritage Committee </a:t>
            </a:r>
          </a:p>
          <a:p>
            <a:r>
              <a:rPr lang="en-US" sz="2000" dirty="0"/>
              <a:t>July 13, 2023</a:t>
            </a:r>
          </a:p>
        </p:txBody>
      </p:sp>
      <p:pic>
        <p:nvPicPr>
          <p:cNvPr id="13" name="Picture 12">
            <a:extLst>
              <a:ext uri="{FF2B5EF4-FFF2-40B4-BE49-F238E27FC236}">
                <a16:creationId xmlns:a16="http://schemas.microsoft.com/office/drawing/2014/main" id="{9B697952-D9CA-4DFE-A2D1-1060D9724823}"/>
              </a:ext>
            </a:extLst>
          </p:cNvPr>
          <p:cNvPicPr>
            <a:picLocks noChangeAspect="1"/>
          </p:cNvPicPr>
          <p:nvPr/>
        </p:nvPicPr>
        <p:blipFill>
          <a:blip r:embed="rId4"/>
          <a:srcRect/>
          <a:stretch/>
        </p:blipFill>
        <p:spPr>
          <a:xfrm>
            <a:off x="8399489" y="1064727"/>
            <a:ext cx="2767669" cy="4783465"/>
          </a:xfrm>
          <a:prstGeom prst="rect">
            <a:avLst/>
          </a:prstGeom>
        </p:spPr>
      </p:pic>
      <p:cxnSp>
        <p:nvCxnSpPr>
          <p:cNvPr id="15" name="Straight Connector 14">
            <a:extLst>
              <a:ext uri="{FF2B5EF4-FFF2-40B4-BE49-F238E27FC236}">
                <a16:creationId xmlns:a16="http://schemas.microsoft.com/office/drawing/2014/main" id="{9E4CD8E1-ACE9-487A-905A-58C700373C78}"/>
              </a:ext>
            </a:extLst>
          </p:cNvPr>
          <p:cNvCxnSpPr>
            <a:cxnSpLocks/>
          </p:cNvCxnSpPr>
          <p:nvPr/>
        </p:nvCxnSpPr>
        <p:spPr>
          <a:xfrm>
            <a:off x="900332" y="1955409"/>
            <a:ext cx="0" cy="2198448"/>
          </a:xfrm>
          <a:prstGeom prst="line">
            <a:avLst/>
          </a:prstGeom>
          <a:ln w="25400">
            <a:solidFill>
              <a:srgbClr val="DB363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475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883E865-6530-4C35-A122-6D61F4B4C25A}"/>
              </a:ext>
            </a:extLst>
          </p:cNvPr>
          <p:cNvSpPr>
            <a:spLocks noGrp="1"/>
          </p:cNvSpPr>
          <p:nvPr>
            <p:ph type="title"/>
          </p:nvPr>
        </p:nvSpPr>
        <p:spPr>
          <a:xfrm>
            <a:off x="475197" y="342542"/>
            <a:ext cx="10515600" cy="966788"/>
          </a:xfrm>
        </p:spPr>
        <p:txBody>
          <a:bodyPr/>
          <a:lstStyle/>
          <a:p>
            <a:r>
              <a:rPr lang="en-US" dirty="0"/>
              <a:t>Meet our Project Team at AECOM</a:t>
            </a:r>
            <a:br>
              <a:rPr lang="en-US" dirty="0"/>
            </a:br>
            <a:endParaRPr lang="en-US" dirty="0"/>
          </a:p>
        </p:txBody>
      </p:sp>
      <p:sp>
        <p:nvSpPr>
          <p:cNvPr id="5" name="Oval 4">
            <a:extLst>
              <a:ext uri="{FF2B5EF4-FFF2-40B4-BE49-F238E27FC236}">
                <a16:creationId xmlns:a16="http://schemas.microsoft.com/office/drawing/2014/main" id="{DE7BC516-7331-43D1-A5BA-410EE5C409F2}"/>
              </a:ext>
            </a:extLst>
          </p:cNvPr>
          <p:cNvSpPr/>
          <p:nvPr/>
        </p:nvSpPr>
        <p:spPr>
          <a:xfrm>
            <a:off x="574818" y="1217818"/>
            <a:ext cx="1416727" cy="1439636"/>
          </a:xfrm>
          <a:prstGeom prst="ellipse">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1">
            <a:extLst>
              <a:ext uri="{FF2B5EF4-FFF2-40B4-BE49-F238E27FC236}">
                <a16:creationId xmlns:a16="http://schemas.microsoft.com/office/drawing/2014/main" id="{CD793936-C344-4BB9-8DA5-4426C3F927AD}"/>
              </a:ext>
            </a:extLst>
          </p:cNvPr>
          <p:cNvSpPr txBox="1">
            <a:spLocks/>
          </p:cNvSpPr>
          <p:nvPr/>
        </p:nvSpPr>
        <p:spPr>
          <a:xfrm>
            <a:off x="243484" y="2644820"/>
            <a:ext cx="2088000" cy="868058"/>
          </a:xfrm>
          <a:prstGeom prst="rect">
            <a:avLst/>
          </a:prstGeom>
          <a:noFill/>
          <a:ln w="19050">
            <a:noFill/>
          </a:ln>
        </p:spPr>
        <p:txBody>
          <a:bodyPr vert="horz" lIns="0" tIns="180000" rIns="0" bIns="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2"/>
                </a:solidFill>
                <a:latin typeface="AECOM Sans" panose="020B0504020202020204" pitchFamily="34" charset="0"/>
                <a:ea typeface="AECOM Sans" panose="020B0504020202020204" pitchFamily="34" charset="0"/>
                <a:cs typeface="AECOM Sans" panose="020B0504020202020204" pitchFamily="34" charset="0"/>
              </a:defRPr>
            </a:lvl1pPr>
            <a:lvl2pPr marL="355600" indent="-355600" algn="l" defTabSz="914400" rtl="0" eaLnBrk="1" latinLnBrk="0" hangingPunct="1">
              <a:lnSpc>
                <a:spcPct val="90000"/>
              </a:lnSpc>
              <a:spcBef>
                <a:spcPts val="500"/>
              </a:spcBef>
              <a:buFont typeface="System Font"/>
              <a:buChar char="–"/>
              <a:tabLst/>
              <a:defRPr sz="2400" kern="1200">
                <a:solidFill>
                  <a:schemeClr val="tx2"/>
                </a:solidFill>
                <a:latin typeface="AECOM Sans" panose="020B0504020202020204" pitchFamily="34" charset="0"/>
                <a:ea typeface="AECOM Sans" panose="020B0504020202020204" pitchFamily="34" charset="0"/>
                <a:cs typeface="AECOM Sans" panose="020B05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600" dirty="0">
                <a:solidFill>
                  <a:srgbClr val="DB363D"/>
                </a:solidFill>
                <a:latin typeface="Arial" panose="020B0604020202020204" pitchFamily="34" charset="0"/>
                <a:cs typeface="Arial" panose="020B0604020202020204" pitchFamily="34" charset="0"/>
              </a:rPr>
              <a:t>Tara Jenkins, </a:t>
            </a:r>
            <a:r>
              <a:rPr lang="en-US" sz="1200" dirty="0">
                <a:solidFill>
                  <a:srgbClr val="DB363D"/>
                </a:solidFill>
                <a:latin typeface="Arial" panose="020B0604020202020204" pitchFamily="34" charset="0"/>
                <a:cs typeface="Arial" panose="020B0604020202020204" pitchFamily="34" charset="0"/>
              </a:rPr>
              <a:t>MA, </a:t>
            </a:r>
            <a:r>
              <a:rPr lang="en-US" sz="1200" dirty="0" err="1">
                <a:solidFill>
                  <a:srgbClr val="DB363D"/>
                </a:solidFill>
                <a:latin typeface="Arial" panose="020B0604020202020204" pitchFamily="34" charset="0"/>
                <a:cs typeface="Arial" panose="020B0604020202020204" pitchFamily="34" charset="0"/>
              </a:rPr>
              <a:t>GPCertCHS</a:t>
            </a:r>
            <a:r>
              <a:rPr lang="en-US" sz="1200" dirty="0">
                <a:solidFill>
                  <a:srgbClr val="DB363D"/>
                </a:solidFill>
                <a:latin typeface="Arial" panose="020B0604020202020204" pitchFamily="34" charset="0"/>
                <a:cs typeface="Arial" panose="020B0604020202020204" pitchFamily="34" charset="0"/>
              </a:rPr>
              <a:t>, CAHP</a:t>
            </a:r>
          </a:p>
          <a:p>
            <a:pPr algn="ctr">
              <a:spcBef>
                <a:spcPts val="0"/>
              </a:spcBef>
            </a:pPr>
            <a:r>
              <a:rPr lang="en-GB" sz="1300" dirty="0">
                <a:solidFill>
                  <a:schemeClr val="tx1"/>
                </a:solidFill>
                <a:latin typeface="Arial" panose="020B0604020202020204" pitchFamily="34" charset="0"/>
                <a:cs typeface="Arial" panose="020B0604020202020204" pitchFamily="34" charset="0"/>
              </a:rPr>
              <a:t>Role: Project Manager</a:t>
            </a:r>
          </a:p>
        </p:txBody>
      </p:sp>
      <p:sp>
        <p:nvSpPr>
          <p:cNvPr id="7" name="Oval 6">
            <a:extLst>
              <a:ext uri="{FF2B5EF4-FFF2-40B4-BE49-F238E27FC236}">
                <a16:creationId xmlns:a16="http://schemas.microsoft.com/office/drawing/2014/main" id="{330E0C29-261A-4E14-96CC-0FF450AE8D79}"/>
              </a:ext>
            </a:extLst>
          </p:cNvPr>
          <p:cNvSpPr/>
          <p:nvPr/>
        </p:nvSpPr>
        <p:spPr>
          <a:xfrm>
            <a:off x="2416985" y="3682612"/>
            <a:ext cx="1416727" cy="1383676"/>
          </a:xfrm>
          <a:prstGeom prst="ellipse">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36282292-865F-40B0-BA7D-AB222D1BD5E7}"/>
              </a:ext>
            </a:extLst>
          </p:cNvPr>
          <p:cNvSpPr/>
          <p:nvPr/>
        </p:nvSpPr>
        <p:spPr>
          <a:xfrm>
            <a:off x="328339" y="3689551"/>
            <a:ext cx="1523337" cy="1439636"/>
          </a:xfrm>
          <a:prstGeom prst="ellipse">
            <a:avLst/>
          </a:prstGeom>
          <a:blipFill dpi="0" rotWithShape="1">
            <a:blip r:embed="rId5" cstate="screen">
              <a:alphaModFix/>
              <a:graysc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1" name="Content Placeholder 1">
            <a:extLst>
              <a:ext uri="{FF2B5EF4-FFF2-40B4-BE49-F238E27FC236}">
                <a16:creationId xmlns:a16="http://schemas.microsoft.com/office/drawing/2014/main" id="{DE5D4446-DB67-487E-83C9-45E57D35672F}"/>
              </a:ext>
            </a:extLst>
          </p:cNvPr>
          <p:cNvSpPr txBox="1">
            <a:spLocks/>
          </p:cNvSpPr>
          <p:nvPr/>
        </p:nvSpPr>
        <p:spPr>
          <a:xfrm>
            <a:off x="2081349" y="5060434"/>
            <a:ext cx="2088000" cy="725994"/>
          </a:xfrm>
          <a:prstGeom prst="rect">
            <a:avLst/>
          </a:prstGeom>
          <a:noFill/>
          <a:ln w="19050">
            <a:noFill/>
          </a:ln>
        </p:spPr>
        <p:txBody>
          <a:bodyPr vert="horz" lIns="0" tIns="180000" rIns="0" bIns="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2"/>
                </a:solidFill>
                <a:latin typeface="AECOM Sans" panose="020B0504020202020204" pitchFamily="34" charset="0"/>
                <a:ea typeface="AECOM Sans" panose="020B0504020202020204" pitchFamily="34" charset="0"/>
                <a:cs typeface="AECOM Sans" panose="020B0504020202020204" pitchFamily="34" charset="0"/>
              </a:defRPr>
            </a:lvl1pPr>
            <a:lvl2pPr marL="355600" indent="-355600" algn="l" defTabSz="914400" rtl="0" eaLnBrk="1" latinLnBrk="0" hangingPunct="1">
              <a:lnSpc>
                <a:spcPct val="90000"/>
              </a:lnSpc>
              <a:spcBef>
                <a:spcPts val="500"/>
              </a:spcBef>
              <a:buFont typeface="System Font"/>
              <a:buChar char="–"/>
              <a:tabLst/>
              <a:defRPr sz="2400" kern="1200">
                <a:solidFill>
                  <a:schemeClr val="tx2"/>
                </a:solidFill>
                <a:latin typeface="AECOM Sans" panose="020B0504020202020204" pitchFamily="34" charset="0"/>
                <a:ea typeface="AECOM Sans" panose="020B0504020202020204" pitchFamily="34" charset="0"/>
                <a:cs typeface="AECOM Sans" panose="020B05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600" dirty="0">
                <a:solidFill>
                  <a:srgbClr val="DB363D"/>
                </a:solidFill>
                <a:latin typeface="Arial" panose="020B0604020202020204" pitchFamily="34" charset="0"/>
                <a:cs typeface="Arial" panose="020B0604020202020204" pitchFamily="34" charset="0"/>
              </a:rPr>
              <a:t>Liam Smythe, </a:t>
            </a:r>
            <a:r>
              <a:rPr lang="en-US" sz="1200" dirty="0">
                <a:solidFill>
                  <a:srgbClr val="DB363D"/>
                </a:solidFill>
                <a:latin typeface="Arial" panose="020B0604020202020204" pitchFamily="34" charset="0"/>
                <a:cs typeface="Arial" panose="020B0604020202020204" pitchFamily="34" charset="0"/>
              </a:rPr>
              <a:t>B. </a:t>
            </a:r>
            <a:r>
              <a:rPr lang="en-US" sz="1200" dirty="0" err="1">
                <a:solidFill>
                  <a:srgbClr val="DB363D"/>
                </a:solidFill>
                <a:latin typeface="Arial" panose="020B0604020202020204" pitchFamily="34" charset="0"/>
                <a:cs typeface="Arial" panose="020B0604020202020204" pitchFamily="34" charset="0"/>
              </a:rPr>
              <a:t>URPl</a:t>
            </a:r>
            <a:endParaRPr lang="en-US" sz="1200" dirty="0">
              <a:solidFill>
                <a:srgbClr val="DB363D"/>
              </a:solidFill>
              <a:latin typeface="Arial" panose="020B0604020202020204" pitchFamily="34" charset="0"/>
              <a:cs typeface="Arial" panose="020B0604020202020204" pitchFamily="34" charset="0"/>
            </a:endParaRPr>
          </a:p>
          <a:p>
            <a:pPr algn="ctr">
              <a:spcBef>
                <a:spcPts val="0"/>
              </a:spcBef>
            </a:pPr>
            <a:r>
              <a:rPr lang="en-GB" sz="1300" dirty="0">
                <a:solidFill>
                  <a:schemeClr val="tx1"/>
                </a:solidFill>
                <a:latin typeface="Arial" panose="020B0604020202020204" pitchFamily="34" charset="0"/>
                <a:cs typeface="Arial" panose="020B0604020202020204" pitchFamily="34" charset="0"/>
              </a:rPr>
              <a:t>Role: Cultural Heritage Specialist</a:t>
            </a:r>
          </a:p>
        </p:txBody>
      </p:sp>
      <p:sp>
        <p:nvSpPr>
          <p:cNvPr id="13" name="Content Placeholder 1">
            <a:extLst>
              <a:ext uri="{FF2B5EF4-FFF2-40B4-BE49-F238E27FC236}">
                <a16:creationId xmlns:a16="http://schemas.microsoft.com/office/drawing/2014/main" id="{D67B2FAE-3CD2-4263-B559-CDC70545CD4B}"/>
              </a:ext>
            </a:extLst>
          </p:cNvPr>
          <p:cNvSpPr txBox="1">
            <a:spLocks/>
          </p:cNvSpPr>
          <p:nvPr/>
        </p:nvSpPr>
        <p:spPr>
          <a:xfrm>
            <a:off x="46007" y="5042975"/>
            <a:ext cx="2088000" cy="868058"/>
          </a:xfrm>
          <a:prstGeom prst="rect">
            <a:avLst/>
          </a:prstGeom>
          <a:noFill/>
          <a:ln w="19050">
            <a:noFill/>
          </a:ln>
        </p:spPr>
        <p:txBody>
          <a:bodyPr vert="horz" lIns="0" tIns="180000" rIns="0" bIns="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2"/>
                </a:solidFill>
                <a:latin typeface="AECOM Sans" panose="020B0504020202020204" pitchFamily="34" charset="0"/>
                <a:ea typeface="AECOM Sans" panose="020B0504020202020204" pitchFamily="34" charset="0"/>
                <a:cs typeface="AECOM Sans" panose="020B0504020202020204" pitchFamily="34" charset="0"/>
              </a:defRPr>
            </a:lvl1pPr>
            <a:lvl2pPr marL="355600" indent="-355600" algn="l" defTabSz="914400" rtl="0" eaLnBrk="1" latinLnBrk="0" hangingPunct="1">
              <a:lnSpc>
                <a:spcPct val="90000"/>
              </a:lnSpc>
              <a:spcBef>
                <a:spcPts val="500"/>
              </a:spcBef>
              <a:buFont typeface="System Font"/>
              <a:buChar char="–"/>
              <a:tabLst/>
              <a:defRPr sz="2400" kern="1200">
                <a:solidFill>
                  <a:schemeClr val="tx2"/>
                </a:solidFill>
                <a:latin typeface="AECOM Sans" panose="020B0504020202020204" pitchFamily="34" charset="0"/>
                <a:ea typeface="AECOM Sans" panose="020B0504020202020204" pitchFamily="34" charset="0"/>
                <a:cs typeface="AECOM Sans" panose="020B05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600" dirty="0">
                <a:solidFill>
                  <a:srgbClr val="DB363D"/>
                </a:solidFill>
                <a:latin typeface="Arial" panose="020B0604020202020204" pitchFamily="34" charset="0"/>
                <a:cs typeface="Arial" panose="020B0604020202020204" pitchFamily="34" charset="0"/>
              </a:rPr>
              <a:t>Jake Harper, </a:t>
            </a:r>
            <a:r>
              <a:rPr lang="en-US" sz="1200" dirty="0">
                <a:solidFill>
                  <a:srgbClr val="DB363D"/>
                </a:solidFill>
                <a:latin typeface="Arial" panose="020B0604020202020204" pitchFamily="34" charset="0"/>
                <a:cs typeface="Arial" panose="020B0604020202020204" pitchFamily="34" charset="0"/>
              </a:rPr>
              <a:t>MA</a:t>
            </a:r>
          </a:p>
          <a:p>
            <a:pPr algn="ctr">
              <a:spcBef>
                <a:spcPts val="0"/>
              </a:spcBef>
            </a:pPr>
            <a:r>
              <a:rPr lang="en-GB" sz="1300" dirty="0">
                <a:solidFill>
                  <a:schemeClr val="tx1"/>
                </a:solidFill>
                <a:latin typeface="Arial" panose="020B0604020202020204" pitchFamily="34" charset="0"/>
                <a:cs typeface="Arial" panose="020B0604020202020204" pitchFamily="34" charset="0"/>
              </a:rPr>
              <a:t>Role: Heritage Researcher</a:t>
            </a:r>
          </a:p>
        </p:txBody>
      </p:sp>
      <p:sp>
        <p:nvSpPr>
          <p:cNvPr id="14" name="Oval 13">
            <a:extLst>
              <a:ext uri="{FF2B5EF4-FFF2-40B4-BE49-F238E27FC236}">
                <a16:creationId xmlns:a16="http://schemas.microsoft.com/office/drawing/2014/main" id="{7BA990C8-F23F-41C8-B48C-9C755D4CCED1}"/>
              </a:ext>
            </a:extLst>
          </p:cNvPr>
          <p:cNvSpPr/>
          <p:nvPr/>
        </p:nvSpPr>
        <p:spPr>
          <a:xfrm>
            <a:off x="4681227" y="1219743"/>
            <a:ext cx="1374745" cy="1302397"/>
          </a:xfrm>
          <a:prstGeom prst="ellipse">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1">
            <a:extLst>
              <a:ext uri="{FF2B5EF4-FFF2-40B4-BE49-F238E27FC236}">
                <a16:creationId xmlns:a16="http://schemas.microsoft.com/office/drawing/2014/main" id="{4F102A07-4547-4229-B61F-6B6EF6519FDE}"/>
              </a:ext>
            </a:extLst>
          </p:cNvPr>
          <p:cNvSpPr txBox="1">
            <a:spLocks/>
          </p:cNvSpPr>
          <p:nvPr/>
        </p:nvSpPr>
        <p:spPr>
          <a:xfrm>
            <a:off x="4272464" y="2477631"/>
            <a:ext cx="2183233" cy="973569"/>
          </a:xfrm>
          <a:prstGeom prst="rect">
            <a:avLst/>
          </a:prstGeom>
          <a:noFill/>
          <a:ln w="19050">
            <a:noFill/>
          </a:ln>
        </p:spPr>
        <p:txBody>
          <a:bodyPr vert="horz" lIns="0" tIns="180000" rIns="0" bIns="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2"/>
                </a:solidFill>
                <a:latin typeface="AECOM Sans" panose="020B0504020202020204" pitchFamily="34" charset="0"/>
                <a:ea typeface="AECOM Sans" panose="020B0504020202020204" pitchFamily="34" charset="0"/>
                <a:cs typeface="AECOM Sans" panose="020B0504020202020204" pitchFamily="34" charset="0"/>
              </a:defRPr>
            </a:lvl1pPr>
            <a:lvl2pPr marL="355600" indent="-355600" algn="l" defTabSz="914400" rtl="0" eaLnBrk="1" latinLnBrk="0" hangingPunct="1">
              <a:lnSpc>
                <a:spcPct val="90000"/>
              </a:lnSpc>
              <a:spcBef>
                <a:spcPts val="500"/>
              </a:spcBef>
              <a:buFont typeface="System Font"/>
              <a:buChar char="–"/>
              <a:tabLst/>
              <a:defRPr sz="2400" kern="1200">
                <a:solidFill>
                  <a:schemeClr val="tx2"/>
                </a:solidFill>
                <a:latin typeface="AECOM Sans" panose="020B0504020202020204" pitchFamily="34" charset="0"/>
                <a:ea typeface="AECOM Sans" panose="020B0504020202020204" pitchFamily="34" charset="0"/>
                <a:cs typeface="AECOM Sans" panose="020B05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600" dirty="0">
                <a:solidFill>
                  <a:srgbClr val="DB363D"/>
                </a:solidFill>
                <a:latin typeface="Arial" panose="020B0604020202020204" pitchFamily="34" charset="0"/>
                <a:cs typeface="Arial" panose="020B0604020202020204" pitchFamily="34" charset="0"/>
              </a:rPr>
              <a:t>Don Hester, </a:t>
            </a:r>
            <a:r>
              <a:rPr lang="en-US" sz="1200" dirty="0" err="1">
                <a:solidFill>
                  <a:srgbClr val="DB363D"/>
                </a:solidFill>
                <a:effectLst/>
                <a:latin typeface="+mn-lt"/>
                <a:ea typeface="Times New Roman" panose="02020603050405020304" pitchFamily="18" charset="0"/>
                <a:cs typeface="Arial" panose="020B0604020202020204" pitchFamily="34" charset="0"/>
              </a:rPr>
              <a:t>M.Arch</a:t>
            </a:r>
            <a:r>
              <a:rPr lang="en-US" sz="1200" dirty="0">
                <a:solidFill>
                  <a:srgbClr val="DB363D"/>
                </a:solidFill>
                <a:effectLst/>
                <a:latin typeface="+mn-lt"/>
                <a:ea typeface="Times New Roman" panose="02020603050405020304" pitchFamily="18" charset="0"/>
                <a:cs typeface="Arial" panose="020B0604020202020204" pitchFamily="34" charset="0"/>
              </a:rPr>
              <a:t>, MCIP, RPP, MPPI, FCSLA, OALA, AALA, BCSCLA, SALA, MALA</a:t>
            </a:r>
            <a:endParaRPr lang="en-US" sz="1200" dirty="0">
              <a:solidFill>
                <a:srgbClr val="DB363D"/>
              </a:solidFill>
              <a:latin typeface="+mn-lt"/>
              <a:cs typeface="Arial" panose="020B0604020202020204" pitchFamily="34" charset="0"/>
            </a:endParaRPr>
          </a:p>
          <a:p>
            <a:pPr algn="ctr">
              <a:spcBef>
                <a:spcPts val="0"/>
              </a:spcBef>
            </a:pPr>
            <a:r>
              <a:rPr lang="en-GB" sz="1300" dirty="0">
                <a:solidFill>
                  <a:schemeClr val="tx1"/>
                </a:solidFill>
                <a:latin typeface="Arial" panose="020B0604020202020204" pitchFamily="34" charset="0"/>
                <a:cs typeface="Arial" panose="020B0604020202020204" pitchFamily="34" charset="0"/>
              </a:rPr>
              <a:t>Role: Urban Planning/                Landscape Advisor</a:t>
            </a:r>
          </a:p>
        </p:txBody>
      </p:sp>
      <p:sp>
        <p:nvSpPr>
          <p:cNvPr id="16" name="Oval 15">
            <a:extLst>
              <a:ext uri="{FF2B5EF4-FFF2-40B4-BE49-F238E27FC236}">
                <a16:creationId xmlns:a16="http://schemas.microsoft.com/office/drawing/2014/main" id="{D54FE2A9-918A-41F6-846F-0EB5CE85262D}"/>
              </a:ext>
            </a:extLst>
          </p:cNvPr>
          <p:cNvSpPr/>
          <p:nvPr/>
        </p:nvSpPr>
        <p:spPr>
          <a:xfrm>
            <a:off x="6644400" y="1219743"/>
            <a:ext cx="1444534" cy="1355153"/>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8CA4252F-EA57-48CB-BFCD-BD3B29FCE93C}"/>
              </a:ext>
            </a:extLst>
          </p:cNvPr>
          <p:cNvSpPr/>
          <p:nvPr/>
        </p:nvSpPr>
        <p:spPr>
          <a:xfrm>
            <a:off x="2518272" y="1202160"/>
            <a:ext cx="1479936" cy="1395349"/>
          </a:xfrm>
          <a:prstGeom prst="ellipse">
            <a:avLst/>
          </a:prstGeom>
          <a:blipFill>
            <a:blip r:embed="rId8"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
            <a:extLst>
              <a:ext uri="{FF2B5EF4-FFF2-40B4-BE49-F238E27FC236}">
                <a16:creationId xmlns:a16="http://schemas.microsoft.com/office/drawing/2014/main" id="{7EA08A44-538F-4518-8C83-984BF9A5ADC3}"/>
              </a:ext>
            </a:extLst>
          </p:cNvPr>
          <p:cNvSpPr txBox="1">
            <a:spLocks/>
          </p:cNvSpPr>
          <p:nvPr/>
        </p:nvSpPr>
        <p:spPr>
          <a:xfrm>
            <a:off x="6391138" y="2587572"/>
            <a:ext cx="1951059" cy="868058"/>
          </a:xfrm>
          <a:prstGeom prst="rect">
            <a:avLst/>
          </a:prstGeom>
          <a:noFill/>
          <a:ln w="19050">
            <a:noFill/>
          </a:ln>
        </p:spPr>
        <p:txBody>
          <a:bodyPr vert="horz" lIns="0" tIns="180000" rIns="0" bIns="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2"/>
                </a:solidFill>
                <a:latin typeface="AECOM Sans" panose="020B0504020202020204" pitchFamily="34" charset="0"/>
                <a:ea typeface="AECOM Sans" panose="020B0504020202020204" pitchFamily="34" charset="0"/>
                <a:cs typeface="AECOM Sans" panose="020B0504020202020204" pitchFamily="34" charset="0"/>
              </a:defRPr>
            </a:lvl1pPr>
            <a:lvl2pPr marL="355600" indent="-355600" algn="l" defTabSz="914400" rtl="0" eaLnBrk="1" latinLnBrk="0" hangingPunct="1">
              <a:lnSpc>
                <a:spcPct val="90000"/>
              </a:lnSpc>
              <a:spcBef>
                <a:spcPts val="500"/>
              </a:spcBef>
              <a:buFont typeface="System Font"/>
              <a:buChar char="–"/>
              <a:tabLst/>
              <a:defRPr sz="2400" kern="1200">
                <a:solidFill>
                  <a:schemeClr val="tx2"/>
                </a:solidFill>
                <a:latin typeface="AECOM Sans" panose="020B0504020202020204" pitchFamily="34" charset="0"/>
                <a:ea typeface="AECOM Sans" panose="020B0504020202020204" pitchFamily="34" charset="0"/>
                <a:cs typeface="AECOM Sans" panose="020B05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600" dirty="0">
                <a:solidFill>
                  <a:srgbClr val="DB363D"/>
                </a:solidFill>
                <a:latin typeface="Arial" panose="020B0604020202020204" pitchFamily="34" charset="0"/>
                <a:cs typeface="Arial" panose="020B0604020202020204" pitchFamily="34" charset="0"/>
              </a:rPr>
              <a:t>Michael Magnan, </a:t>
            </a:r>
            <a:r>
              <a:rPr lang="en-US" sz="1200" dirty="0" err="1">
                <a:solidFill>
                  <a:srgbClr val="DB363D"/>
                </a:solidFill>
                <a:effectLst/>
                <a:latin typeface="+mn-lt"/>
                <a:ea typeface="Times New Roman" panose="02020603050405020304" pitchFamily="18" charset="0"/>
                <a:cs typeface="Arial" panose="020B0604020202020204" pitchFamily="34" charset="0"/>
              </a:rPr>
              <a:t>M.Arch</a:t>
            </a:r>
            <a:r>
              <a:rPr lang="en-US" sz="1200" dirty="0">
                <a:solidFill>
                  <a:srgbClr val="DB363D"/>
                </a:solidFill>
                <a:effectLst/>
                <a:latin typeface="+mn-lt"/>
                <a:ea typeface="Times New Roman" panose="02020603050405020304" pitchFamily="18" charset="0"/>
                <a:cs typeface="Arial" panose="020B0604020202020204" pitchFamily="34" charset="0"/>
              </a:rPr>
              <a:t>, AALA, BCSCLA, CSLA</a:t>
            </a:r>
            <a:endParaRPr lang="en-US" sz="1200" dirty="0">
              <a:solidFill>
                <a:srgbClr val="DB363D"/>
              </a:solidFill>
              <a:latin typeface="+mn-lt"/>
              <a:cs typeface="Arial" panose="020B0604020202020204" pitchFamily="34" charset="0"/>
            </a:endParaRPr>
          </a:p>
          <a:p>
            <a:pPr algn="ctr">
              <a:spcBef>
                <a:spcPts val="0"/>
              </a:spcBef>
            </a:pPr>
            <a:r>
              <a:rPr lang="en-GB" sz="1300" dirty="0">
                <a:solidFill>
                  <a:schemeClr val="tx1"/>
                </a:solidFill>
                <a:latin typeface="Arial" panose="020B0604020202020204" pitchFamily="34" charset="0"/>
                <a:cs typeface="Arial" panose="020B0604020202020204" pitchFamily="34" charset="0"/>
              </a:rPr>
              <a:t>Role: Urban Design Advisor</a:t>
            </a:r>
          </a:p>
        </p:txBody>
      </p:sp>
      <p:sp>
        <p:nvSpPr>
          <p:cNvPr id="20" name="Content Placeholder 1">
            <a:extLst>
              <a:ext uri="{FF2B5EF4-FFF2-40B4-BE49-F238E27FC236}">
                <a16:creationId xmlns:a16="http://schemas.microsoft.com/office/drawing/2014/main" id="{E2A3B5FD-469C-44C6-BB94-2813BB02DD31}"/>
              </a:ext>
            </a:extLst>
          </p:cNvPr>
          <p:cNvSpPr txBox="1">
            <a:spLocks/>
          </p:cNvSpPr>
          <p:nvPr/>
        </p:nvSpPr>
        <p:spPr>
          <a:xfrm>
            <a:off x="2331484" y="2477631"/>
            <a:ext cx="1855826" cy="1116174"/>
          </a:xfrm>
          <a:prstGeom prst="rect">
            <a:avLst/>
          </a:prstGeom>
          <a:noFill/>
          <a:ln w="19050">
            <a:noFill/>
          </a:ln>
        </p:spPr>
        <p:txBody>
          <a:bodyPr vert="horz" lIns="0" tIns="180000" rIns="0" bIns="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2"/>
                </a:solidFill>
                <a:latin typeface="AECOM Sans" panose="020B0504020202020204" pitchFamily="34" charset="0"/>
                <a:ea typeface="AECOM Sans" panose="020B0504020202020204" pitchFamily="34" charset="0"/>
                <a:cs typeface="AECOM Sans" panose="020B0504020202020204" pitchFamily="34" charset="0"/>
              </a:defRPr>
            </a:lvl1pPr>
            <a:lvl2pPr marL="355600" indent="-355600" algn="l" defTabSz="914400" rtl="0" eaLnBrk="1" latinLnBrk="0" hangingPunct="1">
              <a:lnSpc>
                <a:spcPct val="90000"/>
              </a:lnSpc>
              <a:spcBef>
                <a:spcPts val="500"/>
              </a:spcBef>
              <a:buFont typeface="System Font"/>
              <a:buChar char="–"/>
              <a:tabLst/>
              <a:defRPr sz="2400" kern="1200">
                <a:solidFill>
                  <a:schemeClr val="tx2"/>
                </a:solidFill>
                <a:latin typeface="AECOM Sans" panose="020B0504020202020204" pitchFamily="34" charset="0"/>
                <a:ea typeface="AECOM Sans" panose="020B0504020202020204" pitchFamily="34" charset="0"/>
                <a:cs typeface="AECOM Sans" panose="020B05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600" dirty="0">
                <a:solidFill>
                  <a:srgbClr val="DB363D"/>
                </a:solidFill>
                <a:latin typeface="Arial" panose="020B0604020202020204" pitchFamily="34" charset="0"/>
                <a:cs typeface="Arial" panose="020B0604020202020204" pitchFamily="34" charset="0"/>
              </a:rPr>
              <a:t>Erin Huck, </a:t>
            </a:r>
          </a:p>
          <a:p>
            <a:pPr algn="ctr">
              <a:spcBef>
                <a:spcPts val="0"/>
              </a:spcBef>
            </a:pPr>
            <a:r>
              <a:rPr lang="en-US" sz="1200" dirty="0">
                <a:solidFill>
                  <a:srgbClr val="DB363D"/>
                </a:solidFill>
                <a:effectLst/>
                <a:latin typeface="+mn-lt"/>
                <a:ea typeface="Times New Roman" panose="02020603050405020304" pitchFamily="18" charset="0"/>
                <a:cs typeface="Arial" panose="020B0604020202020204" pitchFamily="34" charset="0"/>
              </a:rPr>
              <a:t>MA, MCP, MCIP, RPP, MPPI</a:t>
            </a:r>
            <a:endParaRPr lang="en-US" sz="1200" dirty="0">
              <a:solidFill>
                <a:srgbClr val="DB363D"/>
              </a:solidFill>
              <a:latin typeface="+mn-lt"/>
              <a:cs typeface="Arial" panose="020B0604020202020204" pitchFamily="34" charset="0"/>
            </a:endParaRPr>
          </a:p>
          <a:p>
            <a:pPr algn="ctr">
              <a:spcBef>
                <a:spcPts val="0"/>
              </a:spcBef>
            </a:pPr>
            <a:r>
              <a:rPr lang="en-GB" sz="1300" dirty="0">
                <a:solidFill>
                  <a:schemeClr val="tx1"/>
                </a:solidFill>
                <a:latin typeface="Arial" panose="020B0604020202020204" pitchFamily="34" charset="0"/>
                <a:cs typeface="Arial" panose="020B0604020202020204" pitchFamily="34" charset="0"/>
              </a:rPr>
              <a:t>Role: Public Engagement Lead and Policy Review</a:t>
            </a:r>
          </a:p>
        </p:txBody>
      </p:sp>
      <p:sp>
        <p:nvSpPr>
          <p:cNvPr id="22" name="Oval 21">
            <a:extLst>
              <a:ext uri="{FF2B5EF4-FFF2-40B4-BE49-F238E27FC236}">
                <a16:creationId xmlns:a16="http://schemas.microsoft.com/office/drawing/2014/main" id="{52433F8F-1549-4D1A-B6C7-B2C28FF4C993}"/>
              </a:ext>
            </a:extLst>
          </p:cNvPr>
          <p:cNvSpPr/>
          <p:nvPr/>
        </p:nvSpPr>
        <p:spPr>
          <a:xfrm>
            <a:off x="8439099" y="1181774"/>
            <a:ext cx="1421417" cy="1423413"/>
          </a:xfrm>
          <a:prstGeom prst="ellipse">
            <a:avLst/>
          </a:prstGeom>
          <a:blipFill>
            <a:blip r:embed="rId9" cstate="screen">
              <a:graysc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23" name="Content Placeholder 1">
            <a:extLst>
              <a:ext uri="{FF2B5EF4-FFF2-40B4-BE49-F238E27FC236}">
                <a16:creationId xmlns:a16="http://schemas.microsoft.com/office/drawing/2014/main" id="{18079892-399A-4E87-99A6-546DFED98DE9}"/>
              </a:ext>
            </a:extLst>
          </p:cNvPr>
          <p:cNvSpPr txBox="1">
            <a:spLocks/>
          </p:cNvSpPr>
          <p:nvPr/>
        </p:nvSpPr>
        <p:spPr>
          <a:xfrm>
            <a:off x="8044106" y="2742676"/>
            <a:ext cx="2088000" cy="868058"/>
          </a:xfrm>
          <a:prstGeom prst="rect">
            <a:avLst/>
          </a:prstGeom>
          <a:noFill/>
          <a:ln w="19050">
            <a:noFill/>
          </a:ln>
        </p:spPr>
        <p:txBody>
          <a:bodyPr vert="horz" lIns="0" tIns="180000" rIns="0" bIns="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2"/>
                </a:solidFill>
                <a:latin typeface="AECOM Sans" panose="020B0504020202020204" pitchFamily="34" charset="0"/>
                <a:ea typeface="AECOM Sans" panose="020B0504020202020204" pitchFamily="34" charset="0"/>
                <a:cs typeface="AECOM Sans" panose="020B0504020202020204" pitchFamily="34" charset="0"/>
              </a:defRPr>
            </a:lvl1pPr>
            <a:lvl2pPr marL="355600" indent="-355600" algn="l" defTabSz="914400" rtl="0" eaLnBrk="1" latinLnBrk="0" hangingPunct="1">
              <a:lnSpc>
                <a:spcPct val="90000"/>
              </a:lnSpc>
              <a:spcBef>
                <a:spcPts val="500"/>
              </a:spcBef>
              <a:buFont typeface="System Font"/>
              <a:buChar char="–"/>
              <a:tabLst/>
              <a:defRPr sz="2400" kern="1200">
                <a:solidFill>
                  <a:schemeClr val="tx2"/>
                </a:solidFill>
                <a:latin typeface="AECOM Sans" panose="020B0504020202020204" pitchFamily="34" charset="0"/>
                <a:ea typeface="AECOM Sans" panose="020B0504020202020204" pitchFamily="34" charset="0"/>
                <a:cs typeface="AECOM Sans" panose="020B05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600" dirty="0">
                <a:solidFill>
                  <a:srgbClr val="DB363D"/>
                </a:solidFill>
                <a:latin typeface="Arial" panose="020B0604020202020204" pitchFamily="34" charset="0"/>
                <a:cs typeface="Arial" panose="020B0604020202020204" pitchFamily="34" charset="0"/>
              </a:rPr>
              <a:t>Ben Clark, </a:t>
            </a:r>
            <a:r>
              <a:rPr lang="en-US" sz="1200" dirty="0">
                <a:solidFill>
                  <a:srgbClr val="DB363D"/>
                </a:solidFill>
                <a:latin typeface="Arial" panose="020B0604020202020204" pitchFamily="34" charset="0"/>
                <a:cs typeface="Arial" panose="020B0604020202020204" pitchFamily="34" charset="0"/>
              </a:rPr>
              <a:t>BA</a:t>
            </a:r>
          </a:p>
          <a:p>
            <a:pPr algn="ctr">
              <a:spcBef>
                <a:spcPts val="0"/>
              </a:spcBef>
            </a:pPr>
            <a:r>
              <a:rPr lang="en-GB" sz="1300" dirty="0">
                <a:solidFill>
                  <a:schemeClr val="tx1"/>
                </a:solidFill>
                <a:latin typeface="Arial" panose="020B0604020202020204" pitchFamily="34" charset="0"/>
                <a:cs typeface="Arial" panose="020B0604020202020204" pitchFamily="34" charset="0"/>
              </a:rPr>
              <a:t>Role: GIS Lead</a:t>
            </a:r>
          </a:p>
        </p:txBody>
      </p:sp>
      <p:sp>
        <p:nvSpPr>
          <p:cNvPr id="24" name="TextBox 23">
            <a:extLst>
              <a:ext uri="{FF2B5EF4-FFF2-40B4-BE49-F238E27FC236}">
                <a16:creationId xmlns:a16="http://schemas.microsoft.com/office/drawing/2014/main" id="{47F7F670-F68D-46A8-BD16-50379559A1AA}"/>
              </a:ext>
            </a:extLst>
          </p:cNvPr>
          <p:cNvSpPr txBox="1"/>
          <p:nvPr/>
        </p:nvSpPr>
        <p:spPr>
          <a:xfrm>
            <a:off x="8697172" y="3832784"/>
            <a:ext cx="2847883" cy="1923604"/>
          </a:xfrm>
          <a:prstGeom prst="rect">
            <a:avLst/>
          </a:prstGeom>
          <a:noFill/>
          <a:ln>
            <a:solidFill>
              <a:srgbClr val="FF0000"/>
            </a:solidFill>
          </a:ln>
        </p:spPr>
        <p:txBody>
          <a:bodyPr wrap="square" rtlCol="0">
            <a:spAutoFit/>
          </a:bodyPr>
          <a:lstStyle/>
          <a:p>
            <a:pPr algn="ctr"/>
            <a:r>
              <a:rPr lang="en-CA" dirty="0">
                <a:solidFill>
                  <a:srgbClr val="FF0000"/>
                </a:solidFill>
              </a:rPr>
              <a:t>Town of Lincoln</a:t>
            </a:r>
          </a:p>
          <a:p>
            <a:pPr algn="ctr"/>
            <a:endParaRPr lang="en-CA" dirty="0"/>
          </a:p>
          <a:p>
            <a:r>
              <a:rPr lang="en-CA" sz="1600" b="1" dirty="0"/>
              <a:t>Monika Cocchiara</a:t>
            </a:r>
          </a:p>
          <a:p>
            <a:r>
              <a:rPr lang="en-CA" sz="1100" i="1" dirty="0"/>
              <a:t>Manager of Planning &amp; Development</a:t>
            </a:r>
          </a:p>
          <a:p>
            <a:endParaRPr lang="en-CA" sz="1100" i="1" dirty="0"/>
          </a:p>
          <a:p>
            <a:r>
              <a:rPr lang="en-CA" sz="1600" b="1" dirty="0"/>
              <a:t>Matt Bruder</a:t>
            </a:r>
          </a:p>
          <a:p>
            <a:r>
              <a:rPr lang="en-CA" sz="1100" i="1" dirty="0"/>
              <a:t>Director of Planning &amp; Development </a:t>
            </a:r>
          </a:p>
          <a:p>
            <a:endParaRPr lang="en-US" dirty="0"/>
          </a:p>
        </p:txBody>
      </p:sp>
      <p:sp>
        <p:nvSpPr>
          <p:cNvPr id="25" name="Content Placeholder 1">
            <a:extLst>
              <a:ext uri="{FF2B5EF4-FFF2-40B4-BE49-F238E27FC236}">
                <a16:creationId xmlns:a16="http://schemas.microsoft.com/office/drawing/2014/main" id="{3C3D2FC7-36D7-4571-AD13-51FDBE812E3D}"/>
              </a:ext>
            </a:extLst>
          </p:cNvPr>
          <p:cNvSpPr txBox="1">
            <a:spLocks/>
          </p:cNvSpPr>
          <p:nvPr/>
        </p:nvSpPr>
        <p:spPr>
          <a:xfrm>
            <a:off x="6321649" y="5060434"/>
            <a:ext cx="1920803" cy="868058"/>
          </a:xfrm>
          <a:prstGeom prst="rect">
            <a:avLst/>
          </a:prstGeom>
          <a:noFill/>
          <a:ln w="19050">
            <a:noFill/>
          </a:ln>
        </p:spPr>
        <p:txBody>
          <a:bodyPr vert="horz" lIns="0" tIns="180000" rIns="0" bIns="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2"/>
                </a:solidFill>
                <a:latin typeface="AECOM Sans" panose="020B0504020202020204" pitchFamily="34" charset="0"/>
                <a:ea typeface="AECOM Sans" panose="020B0504020202020204" pitchFamily="34" charset="0"/>
                <a:cs typeface="AECOM Sans" panose="020B0504020202020204" pitchFamily="34" charset="0"/>
              </a:defRPr>
            </a:lvl1pPr>
            <a:lvl2pPr marL="355600" indent="-355600" algn="l" defTabSz="914400" rtl="0" eaLnBrk="1" latinLnBrk="0" hangingPunct="1">
              <a:lnSpc>
                <a:spcPct val="90000"/>
              </a:lnSpc>
              <a:spcBef>
                <a:spcPts val="500"/>
              </a:spcBef>
              <a:buFont typeface="System Font"/>
              <a:buChar char="–"/>
              <a:tabLst/>
              <a:defRPr sz="2400" kern="1200">
                <a:solidFill>
                  <a:schemeClr val="tx2"/>
                </a:solidFill>
                <a:latin typeface="AECOM Sans" panose="020B0504020202020204" pitchFamily="34" charset="0"/>
                <a:ea typeface="AECOM Sans" panose="020B0504020202020204" pitchFamily="34" charset="0"/>
                <a:cs typeface="AECOM Sans" panose="020B05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600" dirty="0">
                <a:solidFill>
                  <a:srgbClr val="DB363D"/>
                </a:solidFill>
                <a:latin typeface="Arial" panose="020B0604020202020204" pitchFamily="34" charset="0"/>
                <a:cs typeface="Arial" panose="020B0604020202020204" pitchFamily="34" charset="0"/>
              </a:rPr>
              <a:t>Tracey McKenna, </a:t>
            </a:r>
            <a:r>
              <a:rPr lang="en-US" sz="1200" dirty="0">
                <a:solidFill>
                  <a:srgbClr val="DB363D"/>
                </a:solidFill>
                <a:latin typeface="Arial" panose="020B0604020202020204" pitchFamily="34" charset="0"/>
                <a:cs typeface="Arial" panose="020B0604020202020204" pitchFamily="34" charset="0"/>
              </a:rPr>
              <a:t>MA</a:t>
            </a:r>
            <a:endParaRPr lang="en-US" sz="1400" dirty="0">
              <a:solidFill>
                <a:srgbClr val="DB363D"/>
              </a:solidFill>
              <a:latin typeface="+mn-lt"/>
              <a:cs typeface="Arial" panose="020B0604020202020204" pitchFamily="34" charset="0"/>
            </a:endParaRPr>
          </a:p>
          <a:p>
            <a:pPr algn="ctr">
              <a:spcBef>
                <a:spcPts val="0"/>
              </a:spcBef>
            </a:pPr>
            <a:r>
              <a:rPr lang="en-GB" sz="1300" dirty="0">
                <a:solidFill>
                  <a:schemeClr val="tx1"/>
                </a:solidFill>
                <a:latin typeface="Arial" panose="020B0604020202020204" pitchFamily="34" charset="0"/>
                <a:cs typeface="Arial" panose="020B0604020202020204" pitchFamily="34" charset="0"/>
              </a:rPr>
              <a:t>Role: Engagement Support</a:t>
            </a:r>
          </a:p>
        </p:txBody>
      </p:sp>
      <p:pic>
        <p:nvPicPr>
          <p:cNvPr id="26" name="Picture 25" descr="A person smiling for the camera&#10;&#10;Description automatically generated with medium confidence">
            <a:extLst>
              <a:ext uri="{FF2B5EF4-FFF2-40B4-BE49-F238E27FC236}">
                <a16:creationId xmlns:a16="http://schemas.microsoft.com/office/drawing/2014/main" id="{1088DCF5-EF24-4816-BFFA-A2233BF5C5E6}"/>
              </a:ext>
            </a:extLst>
          </p:cNvPr>
          <p:cNvPicPr>
            <a:picLocks noChangeAspect="1"/>
          </p:cNvPicPr>
          <p:nvPr/>
        </p:nvPicPr>
        <p:blipFill>
          <a:blip r:embed="rId10" cstate="screen">
            <a:grayscl/>
            <a:extLst>
              <a:ext uri="{28A0092B-C50C-407E-A947-70E740481C1C}">
                <a14:useLocalDpi xmlns:a14="http://schemas.microsoft.com/office/drawing/2010/main"/>
              </a:ext>
            </a:extLst>
          </a:blip>
          <a:stretch>
            <a:fillRect/>
          </a:stretch>
        </p:blipFill>
        <p:spPr>
          <a:xfrm>
            <a:off x="6582893" y="3673428"/>
            <a:ext cx="1398314" cy="1380346"/>
          </a:xfrm>
          <a:prstGeom prst="rect">
            <a:avLst/>
          </a:prstGeom>
        </p:spPr>
      </p:pic>
      <p:sp>
        <p:nvSpPr>
          <p:cNvPr id="27" name="Oval 26">
            <a:extLst>
              <a:ext uri="{FF2B5EF4-FFF2-40B4-BE49-F238E27FC236}">
                <a16:creationId xmlns:a16="http://schemas.microsoft.com/office/drawing/2014/main" id="{C3AE8E60-41D9-46D4-87BE-EC02FFDE094D}"/>
              </a:ext>
            </a:extLst>
          </p:cNvPr>
          <p:cNvSpPr/>
          <p:nvPr/>
        </p:nvSpPr>
        <p:spPr>
          <a:xfrm>
            <a:off x="4428636" y="3667613"/>
            <a:ext cx="1506087" cy="1439636"/>
          </a:xfrm>
          <a:prstGeom prst="ellipse">
            <a:avLst/>
          </a:prstGeom>
          <a:blipFill>
            <a:blip r:embed="rId11" cstate="screen">
              <a:extLst>
                <a:ext uri="{28A0092B-C50C-407E-A947-70E740481C1C}">
                  <a14:useLocalDpi xmlns:a14="http://schemas.microsoft.com/office/drawing/2010/main"/>
                </a:ext>
              </a:extLst>
            </a:blip>
            <a:stretch>
              <a:fillRect/>
            </a:stretch>
          </a:bli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8" name="Content Placeholder 1">
            <a:extLst>
              <a:ext uri="{FF2B5EF4-FFF2-40B4-BE49-F238E27FC236}">
                <a16:creationId xmlns:a16="http://schemas.microsoft.com/office/drawing/2014/main" id="{AAF1D8E7-1FD5-4A81-84D5-14C8BF5A0789}"/>
              </a:ext>
            </a:extLst>
          </p:cNvPr>
          <p:cNvSpPr txBox="1">
            <a:spLocks/>
          </p:cNvSpPr>
          <p:nvPr/>
        </p:nvSpPr>
        <p:spPr>
          <a:xfrm>
            <a:off x="4187606" y="5046706"/>
            <a:ext cx="1920803" cy="868058"/>
          </a:xfrm>
          <a:prstGeom prst="rect">
            <a:avLst/>
          </a:prstGeom>
          <a:noFill/>
          <a:ln w="19050">
            <a:noFill/>
          </a:ln>
        </p:spPr>
        <p:txBody>
          <a:bodyPr vert="horz" lIns="0" tIns="180000" rIns="0" bIns="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2"/>
                </a:solidFill>
                <a:latin typeface="AECOM Sans" panose="020B0504020202020204" pitchFamily="34" charset="0"/>
                <a:ea typeface="AECOM Sans" panose="020B0504020202020204" pitchFamily="34" charset="0"/>
                <a:cs typeface="AECOM Sans" panose="020B0504020202020204" pitchFamily="34" charset="0"/>
              </a:defRPr>
            </a:lvl1pPr>
            <a:lvl2pPr marL="355600" indent="-355600" algn="l" defTabSz="914400" rtl="0" eaLnBrk="1" latinLnBrk="0" hangingPunct="1">
              <a:lnSpc>
                <a:spcPct val="90000"/>
              </a:lnSpc>
              <a:spcBef>
                <a:spcPts val="500"/>
              </a:spcBef>
              <a:buFont typeface="System Font"/>
              <a:buChar char="–"/>
              <a:tabLst/>
              <a:defRPr sz="2400" kern="1200">
                <a:solidFill>
                  <a:schemeClr val="tx2"/>
                </a:solidFill>
                <a:latin typeface="AECOM Sans" panose="020B0504020202020204" pitchFamily="34" charset="0"/>
                <a:ea typeface="AECOM Sans" panose="020B0504020202020204" pitchFamily="34" charset="0"/>
                <a:cs typeface="AECOM Sans" panose="020B05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600" dirty="0">
                <a:solidFill>
                  <a:srgbClr val="DB363D"/>
                </a:solidFill>
                <a:latin typeface="Arial" panose="020B0604020202020204" pitchFamily="34" charset="0"/>
                <a:cs typeface="Arial" panose="020B0604020202020204" pitchFamily="34" charset="0"/>
              </a:rPr>
              <a:t>Liam Ryan, </a:t>
            </a:r>
            <a:r>
              <a:rPr lang="en-US" sz="1200" dirty="0">
                <a:solidFill>
                  <a:srgbClr val="DB363D"/>
                </a:solidFill>
                <a:latin typeface="Arial" panose="020B0604020202020204" pitchFamily="34" charset="0"/>
                <a:cs typeface="Arial" panose="020B0604020202020204" pitchFamily="34" charset="0"/>
              </a:rPr>
              <a:t>MES</a:t>
            </a:r>
            <a:endParaRPr lang="en-US" sz="1400" dirty="0">
              <a:solidFill>
                <a:srgbClr val="DB363D"/>
              </a:solidFill>
              <a:latin typeface="+mn-lt"/>
              <a:cs typeface="Arial" panose="020B0604020202020204" pitchFamily="34" charset="0"/>
            </a:endParaRPr>
          </a:p>
          <a:p>
            <a:pPr algn="ctr">
              <a:spcBef>
                <a:spcPts val="0"/>
              </a:spcBef>
            </a:pPr>
            <a:r>
              <a:rPr lang="en-GB" sz="1300" dirty="0">
                <a:solidFill>
                  <a:schemeClr val="tx1"/>
                </a:solidFill>
                <a:latin typeface="Arial" panose="020B0604020202020204" pitchFamily="34" charset="0"/>
                <a:cs typeface="Arial" panose="020B0604020202020204" pitchFamily="34" charset="0"/>
              </a:rPr>
              <a:t>Role: Cultural Heritage Planner</a:t>
            </a:r>
          </a:p>
        </p:txBody>
      </p:sp>
      <p:pic>
        <p:nvPicPr>
          <p:cNvPr id="8" name="Picture 7" descr="A person speaking into a microphone&#10;&#10;Description automatically generated with low confidence">
            <a:extLst>
              <a:ext uri="{FF2B5EF4-FFF2-40B4-BE49-F238E27FC236}">
                <a16:creationId xmlns:a16="http://schemas.microsoft.com/office/drawing/2014/main" id="{6C12854A-2815-BF4D-4A6E-C1CFB068264C}"/>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0268935" y="1199451"/>
            <a:ext cx="1579911" cy="1439637"/>
          </a:xfrm>
          <a:prstGeom prst="ellipse">
            <a:avLst/>
          </a:prstGeom>
        </p:spPr>
      </p:pic>
      <p:sp>
        <p:nvSpPr>
          <p:cNvPr id="10" name="Content Placeholder 1">
            <a:extLst>
              <a:ext uri="{FF2B5EF4-FFF2-40B4-BE49-F238E27FC236}">
                <a16:creationId xmlns:a16="http://schemas.microsoft.com/office/drawing/2014/main" id="{EC1F1841-FA89-CFFD-9BE8-D69B4223AF78}"/>
              </a:ext>
            </a:extLst>
          </p:cNvPr>
          <p:cNvSpPr txBox="1">
            <a:spLocks/>
          </p:cNvSpPr>
          <p:nvPr/>
        </p:nvSpPr>
        <p:spPr>
          <a:xfrm>
            <a:off x="10012954" y="2758513"/>
            <a:ext cx="2088000" cy="868058"/>
          </a:xfrm>
          <a:prstGeom prst="rect">
            <a:avLst/>
          </a:prstGeom>
          <a:noFill/>
          <a:ln w="19050">
            <a:noFill/>
          </a:ln>
        </p:spPr>
        <p:txBody>
          <a:bodyPr vert="horz" lIns="0" tIns="180000" rIns="0" bIns="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2"/>
                </a:solidFill>
                <a:latin typeface="AECOM Sans" panose="020B0504020202020204" pitchFamily="34" charset="0"/>
                <a:ea typeface="AECOM Sans" panose="020B0504020202020204" pitchFamily="34" charset="0"/>
                <a:cs typeface="AECOM Sans" panose="020B0504020202020204" pitchFamily="34" charset="0"/>
              </a:defRPr>
            </a:lvl1pPr>
            <a:lvl2pPr marL="355600" indent="-355600" algn="l" defTabSz="914400" rtl="0" eaLnBrk="1" latinLnBrk="0" hangingPunct="1">
              <a:lnSpc>
                <a:spcPct val="90000"/>
              </a:lnSpc>
              <a:spcBef>
                <a:spcPts val="500"/>
              </a:spcBef>
              <a:buFont typeface="System Font"/>
              <a:buChar char="–"/>
              <a:tabLst/>
              <a:defRPr sz="2400" kern="1200">
                <a:solidFill>
                  <a:schemeClr val="tx2"/>
                </a:solidFill>
                <a:latin typeface="AECOM Sans" panose="020B0504020202020204" pitchFamily="34" charset="0"/>
                <a:ea typeface="AECOM Sans" panose="020B0504020202020204" pitchFamily="34" charset="0"/>
                <a:cs typeface="AECOM Sans" panose="020B05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ECOM Sans" panose="020B0504020202020204" pitchFamily="34" charset="0"/>
                <a:ea typeface="AECOM Sans" panose="020B0504020202020204" pitchFamily="34" charset="0"/>
                <a:cs typeface="AECOM Sans" panose="020B05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US" sz="1600" dirty="0">
                <a:solidFill>
                  <a:srgbClr val="DB363D"/>
                </a:solidFill>
                <a:latin typeface="Arial" panose="020B0604020202020204" pitchFamily="34" charset="0"/>
                <a:cs typeface="Arial" panose="020B0604020202020204" pitchFamily="34" charset="0"/>
              </a:rPr>
              <a:t>Alicia Evans, </a:t>
            </a:r>
            <a:r>
              <a:rPr lang="en-US" sz="1200" dirty="0">
                <a:solidFill>
                  <a:srgbClr val="DB363D"/>
                </a:solidFill>
                <a:latin typeface="Arial" panose="020B0604020202020204" pitchFamily="34" charset="0"/>
                <a:cs typeface="Arial" panose="020B0604020202020204" pitchFamily="34" charset="0"/>
              </a:rPr>
              <a:t>MSc, CPF</a:t>
            </a:r>
          </a:p>
          <a:p>
            <a:pPr algn="ctr">
              <a:spcBef>
                <a:spcPts val="0"/>
              </a:spcBef>
            </a:pPr>
            <a:r>
              <a:rPr lang="en-GB" sz="1300" dirty="0">
                <a:solidFill>
                  <a:schemeClr val="tx1"/>
                </a:solidFill>
                <a:latin typeface="Arial" panose="020B0604020202020204" pitchFamily="34" charset="0"/>
                <a:cs typeface="Arial" panose="020B0604020202020204" pitchFamily="34" charset="0"/>
              </a:rPr>
              <a:t>Role: Facilitator</a:t>
            </a:r>
          </a:p>
        </p:txBody>
      </p:sp>
    </p:spTree>
    <p:extLst>
      <p:ext uri="{BB962C8B-B14F-4D97-AF65-F5344CB8AC3E}">
        <p14:creationId xmlns:p14="http://schemas.microsoft.com/office/powerpoint/2010/main" val="621374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1A4F2A-8255-4555-B093-6A80A3679A8E}"/>
              </a:ext>
            </a:extLst>
          </p:cNvPr>
          <p:cNvSpPr>
            <a:spLocks noGrp="1"/>
          </p:cNvSpPr>
          <p:nvPr>
            <p:ph type="title"/>
          </p:nvPr>
        </p:nvSpPr>
        <p:spPr>
          <a:xfrm>
            <a:off x="309711" y="198682"/>
            <a:ext cx="5721390" cy="966788"/>
          </a:xfrm>
          <a:ln>
            <a:noFill/>
          </a:ln>
        </p:spPr>
        <p:txBody>
          <a:bodyPr/>
          <a:lstStyle/>
          <a:p>
            <a:r>
              <a:rPr lang="en-CA" sz="3200" dirty="0"/>
              <a:t>Heritage Conservation District Designation - A Two Step Process</a:t>
            </a:r>
            <a:endParaRPr lang="en-US" sz="3200" dirty="0"/>
          </a:p>
        </p:txBody>
      </p:sp>
      <p:sp>
        <p:nvSpPr>
          <p:cNvPr id="5" name="TextBox 4">
            <a:extLst>
              <a:ext uri="{FF2B5EF4-FFF2-40B4-BE49-F238E27FC236}">
                <a16:creationId xmlns:a16="http://schemas.microsoft.com/office/drawing/2014/main" id="{13DF8FAE-B5C0-47D4-84F4-A06100708DD3}"/>
              </a:ext>
            </a:extLst>
          </p:cNvPr>
          <p:cNvSpPr txBox="1"/>
          <p:nvPr/>
        </p:nvSpPr>
        <p:spPr>
          <a:xfrm>
            <a:off x="1072055" y="1754102"/>
            <a:ext cx="9082038" cy="4442242"/>
          </a:xfrm>
          <a:prstGeom prst="rect">
            <a:avLst/>
          </a:prstGeom>
          <a:noFill/>
        </p:spPr>
        <p:txBody>
          <a:bodyPr wrap="square">
            <a:spAutoFit/>
          </a:bodyPr>
          <a:lstStyle/>
          <a:p>
            <a:pPr marR="0" lvl="0" algn="l" defTabSz="914400" rtl="0" eaLnBrk="1" fontAlgn="auto" latinLnBrk="0" hangingPunct="1">
              <a:lnSpc>
                <a:spcPct val="90000"/>
              </a:lnSpc>
              <a:spcBef>
                <a:spcPts val="1000"/>
              </a:spcBef>
              <a:spcAft>
                <a:spcPts val="0"/>
              </a:spcAft>
              <a:buClr>
                <a:srgbClr val="DB363D"/>
              </a:buClr>
              <a:buSzTx/>
              <a:tabLst/>
              <a:defRPr/>
            </a:pPr>
            <a:r>
              <a:rPr kumimoji="0" lang="en-CA"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Designating an HCD is a </a:t>
            </a:r>
            <a:r>
              <a:rPr kumimoji="0" lang="en-CA" sz="20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2-step</a:t>
            </a:r>
            <a:r>
              <a:rPr kumimoji="0" lang="en-CA"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process: </a:t>
            </a:r>
          </a:p>
          <a:p>
            <a:pPr marR="0" lvl="0" algn="l" defTabSz="914400" rtl="0" eaLnBrk="1" fontAlgn="auto" latinLnBrk="0" hangingPunct="1">
              <a:lnSpc>
                <a:spcPct val="90000"/>
              </a:lnSpc>
              <a:spcBef>
                <a:spcPts val="1000"/>
              </a:spcBef>
              <a:spcAft>
                <a:spcPts val="0"/>
              </a:spcAft>
              <a:buClr>
                <a:srgbClr val="DB363D"/>
              </a:buClr>
              <a:buSzTx/>
              <a:tabLst/>
              <a:defRPr/>
            </a:pPr>
            <a:endParaRPr kumimoji="0" lang="en-CA" sz="20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457200" marR="0" lvl="0" indent="-457200" algn="l" defTabSz="914400" rtl="0" eaLnBrk="1" fontAlgn="auto" latinLnBrk="0" hangingPunct="1">
              <a:lnSpc>
                <a:spcPct val="90000"/>
              </a:lnSpc>
              <a:spcBef>
                <a:spcPts val="1000"/>
              </a:spcBef>
              <a:spcAft>
                <a:spcPts val="0"/>
              </a:spcAft>
              <a:buClr>
                <a:srgbClr val="DB363D"/>
              </a:buClr>
              <a:buSzTx/>
              <a:buAutoNum type="arabicPeriod"/>
              <a:tabLst/>
              <a:defRPr/>
            </a:pPr>
            <a:r>
              <a:rPr kumimoji="0" lang="en-CA" sz="20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The HCD Study </a:t>
            </a:r>
          </a:p>
          <a:p>
            <a:pPr marL="457200" marR="0" lvl="0" indent="-457200" algn="l" defTabSz="914400" rtl="0" eaLnBrk="1" fontAlgn="auto" latinLnBrk="0" hangingPunct="1">
              <a:lnSpc>
                <a:spcPct val="90000"/>
              </a:lnSpc>
              <a:spcBef>
                <a:spcPts val="1000"/>
              </a:spcBef>
              <a:spcAft>
                <a:spcPts val="0"/>
              </a:spcAft>
              <a:buClr>
                <a:srgbClr val="DB363D"/>
              </a:buClr>
              <a:buSzTx/>
              <a:buFont typeface="Wingdings" panose="05000000000000000000" pitchFamily="2" charset="2"/>
              <a:buChar char="§"/>
              <a:tabLst/>
              <a:defRPr/>
            </a:pPr>
            <a:r>
              <a:rPr lang="en-CA" sz="2000" dirty="0">
                <a:solidFill>
                  <a:prstClr val="black"/>
                </a:solidFill>
                <a:latin typeface="Arial" panose="020B0604020202020204" pitchFamily="34" charset="0"/>
                <a:cs typeface="Arial" panose="020B0604020202020204" pitchFamily="34" charset="0"/>
              </a:rPr>
              <a:t>To </a:t>
            </a:r>
            <a:r>
              <a:rPr kumimoji="0" lang="en-CA"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determine if the HCD Study Area merits designation</a:t>
            </a:r>
          </a:p>
          <a:p>
            <a:pPr marL="457200" marR="0" lvl="0" algn="l" defTabSz="914400" rtl="0" eaLnBrk="1" fontAlgn="auto" latinLnBrk="0" hangingPunct="1">
              <a:lnSpc>
                <a:spcPct val="90000"/>
              </a:lnSpc>
              <a:spcBef>
                <a:spcPts val="1000"/>
              </a:spcBef>
              <a:spcAft>
                <a:spcPts val="0"/>
              </a:spcAft>
              <a:buClr>
                <a:srgbClr val="DB363D"/>
              </a:buClr>
              <a:buSzTx/>
              <a:tabLst/>
              <a:defRPr/>
            </a:pPr>
            <a:endParaRPr kumimoji="0" lang="en-CA"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R="0" lvl="0" algn="l" defTabSz="914400" rtl="0" eaLnBrk="1" fontAlgn="auto" latinLnBrk="0" hangingPunct="1">
              <a:lnSpc>
                <a:spcPct val="90000"/>
              </a:lnSpc>
              <a:spcBef>
                <a:spcPts val="1000"/>
              </a:spcBef>
              <a:spcAft>
                <a:spcPts val="0"/>
              </a:spcAft>
              <a:buClr>
                <a:srgbClr val="DB363D"/>
              </a:buClr>
              <a:buSzTx/>
              <a:tabLst/>
              <a:defRPr/>
            </a:pPr>
            <a:r>
              <a:rPr kumimoji="0" lang="en-CA" sz="20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2. The HCD Plan (also referred to as Implementation Phase)</a:t>
            </a:r>
          </a:p>
          <a:p>
            <a:pPr marL="788670" marR="0" lvl="0" indent="-342900" algn="l" defTabSz="914400" rtl="0" eaLnBrk="1" fontAlgn="auto" latinLnBrk="0" hangingPunct="1">
              <a:lnSpc>
                <a:spcPct val="90000"/>
              </a:lnSpc>
              <a:spcBef>
                <a:spcPts val="1000"/>
              </a:spcBef>
              <a:spcAft>
                <a:spcPts val="0"/>
              </a:spcAft>
              <a:buClr>
                <a:srgbClr val="DB363D"/>
              </a:buClr>
              <a:buSzTx/>
              <a:buFont typeface="Wingdings" panose="05000000000000000000" pitchFamily="2" charset="2"/>
              <a:buChar char="§"/>
              <a:tabLst/>
              <a:defRPr/>
            </a:pPr>
            <a:r>
              <a:rPr kumimoji="0" lang="en-CA"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HCD Plans provide policies and guidelines so municipalities have the tools to help appropriately manage change within a historic area. </a:t>
            </a:r>
          </a:p>
          <a:p>
            <a:pPr marL="788670" marR="0" lvl="0" indent="-342900" algn="l" defTabSz="914400" rtl="0" eaLnBrk="1" fontAlgn="auto" latinLnBrk="0" hangingPunct="1">
              <a:lnSpc>
                <a:spcPct val="90000"/>
              </a:lnSpc>
              <a:spcBef>
                <a:spcPts val="1000"/>
              </a:spcBef>
              <a:spcAft>
                <a:spcPts val="0"/>
              </a:spcAft>
              <a:buClr>
                <a:srgbClr val="DB363D"/>
              </a:buClr>
              <a:buSzTx/>
              <a:buFont typeface="Wingdings" panose="05000000000000000000" pitchFamily="2" charset="2"/>
              <a:buChar char="§"/>
              <a:tabLst/>
              <a:defRPr/>
            </a:pPr>
            <a:r>
              <a:rPr lang="en-CA" sz="2000" dirty="0">
                <a:solidFill>
                  <a:prstClr val="black"/>
                </a:solidFill>
                <a:latin typeface="Arial" panose="020B0604020202020204" pitchFamily="34" charset="0"/>
                <a:cs typeface="Arial" panose="020B0604020202020204" pitchFamily="34" charset="0"/>
              </a:rPr>
              <a:t>Municipal by-law is passed to designate all properties within the HCD boundary under Part V of the </a:t>
            </a:r>
            <a:r>
              <a:rPr lang="en-CA" sz="2000" i="1" dirty="0">
                <a:solidFill>
                  <a:prstClr val="black"/>
                </a:solidFill>
                <a:latin typeface="Arial" panose="020B0604020202020204" pitchFamily="34" charset="0"/>
                <a:cs typeface="Arial" panose="020B0604020202020204" pitchFamily="34" charset="0"/>
              </a:rPr>
              <a:t>Ontario Heritage Act. </a:t>
            </a:r>
          </a:p>
          <a:p>
            <a:pPr marL="742950" marR="0" lvl="0" indent="-342900" algn="l" defTabSz="914400" rtl="0" eaLnBrk="1" fontAlgn="auto" latinLnBrk="0" hangingPunct="1">
              <a:lnSpc>
                <a:spcPct val="90000"/>
              </a:lnSpc>
              <a:spcBef>
                <a:spcPts val="1000"/>
              </a:spcBef>
              <a:spcAft>
                <a:spcPts val="0"/>
              </a:spcAft>
              <a:buClr>
                <a:srgbClr val="DB363D"/>
              </a:buClr>
              <a:buSzTx/>
              <a:buFont typeface="Wingdings" panose="05000000000000000000" pitchFamily="2" charset="2"/>
              <a:buChar char="v"/>
              <a:tabLst/>
              <a:defRPr/>
            </a:pPr>
            <a:r>
              <a:rPr kumimoji="0" lang="en-CA"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Community input is key in the HCD process. Strong community input is required when deciding to use an HCD as a tool to conserve heritage. </a:t>
            </a:r>
          </a:p>
        </p:txBody>
      </p:sp>
      <p:pic>
        <p:nvPicPr>
          <p:cNvPr id="7" name="Picture 6">
            <a:extLst>
              <a:ext uri="{FF2B5EF4-FFF2-40B4-BE49-F238E27FC236}">
                <a16:creationId xmlns:a16="http://schemas.microsoft.com/office/drawing/2014/main" id="{7BD8EEEF-3FFF-4B53-8DBC-F42FCD78519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1018169" y="5707696"/>
            <a:ext cx="1205460" cy="1150304"/>
          </a:xfrm>
          <a:prstGeom prst="rect">
            <a:avLst/>
          </a:prstGeom>
        </p:spPr>
      </p:pic>
      <p:sp>
        <p:nvSpPr>
          <p:cNvPr id="2" name="Speech Bubble: Oval 1">
            <a:extLst>
              <a:ext uri="{FF2B5EF4-FFF2-40B4-BE49-F238E27FC236}">
                <a16:creationId xmlns:a16="http://schemas.microsoft.com/office/drawing/2014/main" id="{B38B5B1E-29DE-2818-6EF1-42C347EC0D82}"/>
              </a:ext>
            </a:extLst>
          </p:cNvPr>
          <p:cNvSpPr/>
          <p:nvPr/>
        </p:nvSpPr>
        <p:spPr>
          <a:xfrm>
            <a:off x="6894489" y="1734312"/>
            <a:ext cx="2998382" cy="1137684"/>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bg2"/>
                </a:solidFill>
              </a:rPr>
              <a:t>We Are Here!</a:t>
            </a:r>
            <a:endParaRPr lang="en-US" dirty="0">
              <a:solidFill>
                <a:schemeClr val="bg2"/>
              </a:solidFill>
            </a:endParaRPr>
          </a:p>
        </p:txBody>
      </p:sp>
    </p:spTree>
    <p:extLst>
      <p:ext uri="{BB962C8B-B14F-4D97-AF65-F5344CB8AC3E}">
        <p14:creationId xmlns:p14="http://schemas.microsoft.com/office/powerpoint/2010/main" val="1141628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54DECF3-BA2B-4BE7-9F5B-D6852731D022}"/>
              </a:ext>
            </a:extLst>
          </p:cNvPr>
          <p:cNvSpPr>
            <a:spLocks noGrp="1"/>
          </p:cNvSpPr>
          <p:nvPr>
            <p:ph idx="1"/>
          </p:nvPr>
        </p:nvSpPr>
        <p:spPr>
          <a:xfrm>
            <a:off x="355065" y="747132"/>
            <a:ext cx="7127960" cy="5734631"/>
          </a:xfrm>
        </p:spPr>
        <p:txBody>
          <a:bodyPr/>
          <a:lstStyle/>
          <a:p>
            <a:pPr>
              <a:buFont typeface="Wingdings" panose="05000000000000000000" pitchFamily="2" charset="2"/>
              <a:buChar char="§"/>
            </a:pPr>
            <a:r>
              <a:rPr lang="en-CA" sz="2400" dirty="0"/>
              <a:t>PIC #1 was held on November 2, 2022</a:t>
            </a:r>
          </a:p>
          <a:p>
            <a:pPr marL="457200">
              <a:buFont typeface="Courier New" panose="02070309020205020404" pitchFamily="49" charset="0"/>
              <a:buChar char="o"/>
            </a:pPr>
            <a:r>
              <a:rPr lang="en-CA" sz="1800" dirty="0"/>
              <a:t>Over 40 Beamsville </a:t>
            </a:r>
            <a:r>
              <a:rPr lang="en-CA" sz="1800" dirty="0">
                <a:effectLst/>
                <a:latin typeface="Arial" panose="020B0604020202020204" pitchFamily="34" charset="0"/>
                <a:ea typeface="Times New Roman" panose="02020603050405020304" pitchFamily="18" charset="0"/>
                <a:cs typeface="Times New Roman" panose="02020603050405020304" pitchFamily="18" charset="0"/>
              </a:rPr>
              <a:t>participants attended PIC #1</a:t>
            </a:r>
            <a:endParaRPr lang="en-CA" sz="1800" dirty="0"/>
          </a:p>
          <a:p>
            <a:pPr marL="457200">
              <a:buFont typeface="Courier New" panose="02070309020205020404" pitchFamily="49" charset="0"/>
              <a:buChar char="o"/>
            </a:pPr>
            <a:r>
              <a:rPr lang="en-CA" sz="1800" dirty="0"/>
              <a:t>AECOM presented a detailed account of the HCD Study process and key tasks, received input on the proposed boundary</a:t>
            </a:r>
          </a:p>
          <a:p>
            <a:pPr>
              <a:buFont typeface="Wingdings" panose="05000000000000000000" pitchFamily="2" charset="2"/>
              <a:buChar char="§"/>
            </a:pPr>
            <a:r>
              <a:rPr lang="en-CA" sz="2400" dirty="0"/>
              <a:t>Other community input included an online survey with 13 questions</a:t>
            </a:r>
          </a:p>
          <a:p>
            <a:pPr marL="457200">
              <a:buFont typeface="Courier New" panose="02070309020205020404" pitchFamily="49" charset="0"/>
              <a:buChar char="o"/>
            </a:pPr>
            <a:r>
              <a:rPr lang="en-CA" sz="1800" dirty="0"/>
              <a:t>Received 62 responses to the online survey</a:t>
            </a:r>
          </a:p>
          <a:p>
            <a:pPr>
              <a:buFont typeface="Wingdings" panose="05000000000000000000" pitchFamily="2" charset="2"/>
              <a:buChar char="§"/>
            </a:pPr>
            <a:r>
              <a:rPr lang="en-CA" sz="2400" dirty="0"/>
              <a:t>Online mapping tool with comment points </a:t>
            </a:r>
          </a:p>
          <a:p>
            <a:pPr marL="457200">
              <a:buFont typeface="Courier New" panose="02070309020205020404" pitchFamily="49" charset="0"/>
              <a:buChar char="o"/>
            </a:pPr>
            <a:r>
              <a:rPr lang="en-CA" sz="1800" dirty="0"/>
              <a:t>Received four comment points</a:t>
            </a:r>
          </a:p>
          <a:p>
            <a:pPr>
              <a:buFont typeface="Wingdings" panose="05000000000000000000" pitchFamily="2" charset="2"/>
              <a:buChar char="§"/>
            </a:pPr>
            <a:r>
              <a:rPr lang="en-CA" sz="2400" dirty="0"/>
              <a:t>Municipal Heritage Committee meeting held on July 14, 2022. </a:t>
            </a:r>
          </a:p>
          <a:p>
            <a:pPr>
              <a:buFont typeface="Wingdings" panose="05000000000000000000" pitchFamily="2" charset="2"/>
              <a:buChar char="§"/>
            </a:pPr>
            <a:r>
              <a:rPr lang="en-CA" sz="2400" dirty="0"/>
              <a:t>Council meeting held on August 2, 2022. </a:t>
            </a:r>
          </a:p>
          <a:p>
            <a:pPr>
              <a:buFont typeface="Wingdings" panose="05000000000000000000" pitchFamily="2" charset="2"/>
              <a:buChar char="§"/>
            </a:pPr>
            <a:r>
              <a:rPr lang="en-CA" sz="2400" dirty="0"/>
              <a:t>PIC #2 was held June 7, 2023</a:t>
            </a:r>
          </a:p>
          <a:p>
            <a:endParaRPr lang="en-CA" sz="2400" dirty="0"/>
          </a:p>
          <a:p>
            <a:endParaRPr lang="en-US" sz="2400" dirty="0"/>
          </a:p>
        </p:txBody>
      </p:sp>
      <p:sp>
        <p:nvSpPr>
          <p:cNvPr id="3" name="Title 2">
            <a:extLst>
              <a:ext uri="{FF2B5EF4-FFF2-40B4-BE49-F238E27FC236}">
                <a16:creationId xmlns:a16="http://schemas.microsoft.com/office/drawing/2014/main" id="{8DF4123E-035E-27DA-CF5E-93AD6DBA4DEB}"/>
              </a:ext>
            </a:extLst>
          </p:cNvPr>
          <p:cNvSpPr>
            <a:spLocks noGrp="1"/>
          </p:cNvSpPr>
          <p:nvPr>
            <p:ph type="title"/>
          </p:nvPr>
        </p:nvSpPr>
        <p:spPr>
          <a:xfrm>
            <a:off x="165538" y="126288"/>
            <a:ext cx="7507014" cy="966788"/>
          </a:xfrm>
        </p:spPr>
        <p:txBody>
          <a:bodyPr/>
          <a:lstStyle/>
          <a:p>
            <a:r>
              <a:rPr lang="en-CA" dirty="0"/>
              <a:t>Community Engagement To Date </a:t>
            </a:r>
            <a:endParaRPr lang="en-US" dirty="0"/>
          </a:p>
        </p:txBody>
      </p:sp>
      <p:pic>
        <p:nvPicPr>
          <p:cNvPr id="2" name="Picture 1">
            <a:extLst>
              <a:ext uri="{FF2B5EF4-FFF2-40B4-BE49-F238E27FC236}">
                <a16:creationId xmlns:a16="http://schemas.microsoft.com/office/drawing/2014/main" id="{D99C46F9-C6F2-8A30-29ED-E90C87105FF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852261" y="0"/>
            <a:ext cx="4339739" cy="3429000"/>
          </a:xfrm>
          <a:prstGeom prst="rect">
            <a:avLst/>
          </a:prstGeom>
          <a:noFill/>
          <a:ln>
            <a:noFill/>
          </a:ln>
        </p:spPr>
      </p:pic>
      <p:sp>
        <p:nvSpPr>
          <p:cNvPr id="4" name="TextBox 3">
            <a:extLst>
              <a:ext uri="{FF2B5EF4-FFF2-40B4-BE49-F238E27FC236}">
                <a16:creationId xmlns:a16="http://schemas.microsoft.com/office/drawing/2014/main" id="{A1B690E9-EDB8-DCCE-0C70-6CBAF70FD725}"/>
              </a:ext>
            </a:extLst>
          </p:cNvPr>
          <p:cNvSpPr txBox="1"/>
          <p:nvPr/>
        </p:nvSpPr>
        <p:spPr>
          <a:xfrm>
            <a:off x="7852261" y="3823465"/>
            <a:ext cx="3756156" cy="1698350"/>
          </a:xfrm>
          <a:prstGeom prst="rect">
            <a:avLst/>
          </a:prstGeom>
          <a:solidFill>
            <a:srgbClr val="00B050"/>
          </a:solidFill>
          <a:ln w="38100">
            <a:solidFill>
              <a:schemeClr val="bg1"/>
            </a:solidFill>
          </a:ln>
          <a:effectLst>
            <a:outerShdw blurRad="63500" sx="102000" sy="102000" algn="ctr" rotWithShape="0">
              <a:prstClr val="black">
                <a:alpha val="40000"/>
              </a:prstClr>
            </a:outerShdw>
          </a:effectLst>
        </p:spPr>
        <p:txBody>
          <a:bodyPr wrap="none" rtlCol="0">
            <a:spAutoFit/>
          </a:bodyPr>
          <a:lstStyle/>
          <a:p>
            <a:pPr>
              <a:lnSpc>
                <a:spcPct val="150000"/>
              </a:lnSpc>
            </a:pPr>
            <a:r>
              <a:rPr lang="en-CA" sz="2400" i="1" dirty="0">
                <a:latin typeface="AECOM Sans" panose="020B0504020202020204" pitchFamily="34" charset="0"/>
                <a:ea typeface="AECOM Sans" panose="020B0504020202020204" pitchFamily="34" charset="0"/>
                <a:cs typeface="AECOM Sans" panose="020B0504020202020204" pitchFamily="34" charset="0"/>
              </a:rPr>
              <a:t>“small town feel”</a:t>
            </a:r>
          </a:p>
          <a:p>
            <a:pPr>
              <a:lnSpc>
                <a:spcPct val="150000"/>
              </a:lnSpc>
            </a:pPr>
            <a:r>
              <a:rPr lang="en-CA" sz="2400" i="1" dirty="0">
                <a:latin typeface="AECOM Sans" panose="020B0504020202020204" pitchFamily="34" charset="0"/>
                <a:ea typeface="AECOM Sans" panose="020B0504020202020204" pitchFamily="34" charset="0"/>
                <a:cs typeface="AECOM Sans" panose="020B0504020202020204" pitchFamily="34" charset="0"/>
              </a:rPr>
              <a:t>“slow relaxed pace”</a:t>
            </a:r>
          </a:p>
          <a:p>
            <a:pPr>
              <a:lnSpc>
                <a:spcPct val="150000"/>
              </a:lnSpc>
            </a:pPr>
            <a:r>
              <a:rPr lang="en-CA" sz="2400" i="1" dirty="0">
                <a:latin typeface="AECOM Sans" panose="020B0504020202020204" pitchFamily="34" charset="0"/>
                <a:ea typeface="AECOM Sans" panose="020B0504020202020204" pitchFamily="34" charset="0"/>
                <a:cs typeface="AECOM Sans" panose="020B0504020202020204" pitchFamily="34" charset="0"/>
              </a:rPr>
              <a:t>“small town atmosphere” </a:t>
            </a:r>
            <a:endParaRPr lang="en-US" sz="2400" i="1" dirty="0">
              <a:latin typeface="AECOM Sans" panose="020B0504020202020204" pitchFamily="34" charset="0"/>
              <a:ea typeface="AECOM Sans" panose="020B0504020202020204" pitchFamily="34" charset="0"/>
              <a:cs typeface="AECOM Sans" panose="020B0504020202020204" pitchFamily="34" charset="0"/>
            </a:endParaRPr>
          </a:p>
        </p:txBody>
      </p:sp>
    </p:spTree>
    <p:extLst>
      <p:ext uri="{BB962C8B-B14F-4D97-AF65-F5344CB8AC3E}">
        <p14:creationId xmlns:p14="http://schemas.microsoft.com/office/powerpoint/2010/main" val="3251780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6414F4C8-AB0A-F6F9-37CB-731788C75655}"/>
              </a:ext>
            </a:extLst>
          </p:cNvPr>
          <p:cNvSpPr>
            <a:spLocks noGrp="1"/>
          </p:cNvSpPr>
          <p:nvPr>
            <p:ph type="title"/>
          </p:nvPr>
        </p:nvSpPr>
        <p:spPr/>
        <p:txBody>
          <a:bodyPr/>
          <a:lstStyle/>
          <a:p>
            <a:endParaRPr lang="en-US"/>
          </a:p>
        </p:txBody>
      </p:sp>
      <p:pic>
        <p:nvPicPr>
          <p:cNvPr id="6" name="Picture 5">
            <a:extLst>
              <a:ext uri="{FF2B5EF4-FFF2-40B4-BE49-F238E27FC236}">
                <a16:creationId xmlns:a16="http://schemas.microsoft.com/office/drawing/2014/main" id="{407AE0C7-4ECD-4E63-A8F0-34E365AFAF8D}"/>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1017405" y="5688398"/>
            <a:ext cx="1205460" cy="1250712"/>
          </a:xfrm>
          <a:prstGeom prst="rect">
            <a:avLst/>
          </a:prstGeom>
        </p:spPr>
      </p:pic>
      <p:pic>
        <p:nvPicPr>
          <p:cNvPr id="3" name="Picture 2">
            <a:extLst>
              <a:ext uri="{FF2B5EF4-FFF2-40B4-BE49-F238E27FC236}">
                <a16:creationId xmlns:a16="http://schemas.microsoft.com/office/drawing/2014/main" id="{B0B69A48-DA94-66F7-5641-3A0B1C24F19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2439" t="3679" r="1264" b="13493"/>
          <a:stretch/>
        </p:blipFill>
        <p:spPr>
          <a:xfrm>
            <a:off x="0" y="0"/>
            <a:ext cx="12201882" cy="6858000"/>
          </a:xfrm>
          <a:prstGeom prst="rect">
            <a:avLst/>
          </a:prstGeom>
        </p:spPr>
      </p:pic>
      <p:pic>
        <p:nvPicPr>
          <p:cNvPr id="2" name="Picture 1">
            <a:extLst>
              <a:ext uri="{FF2B5EF4-FFF2-40B4-BE49-F238E27FC236}">
                <a16:creationId xmlns:a16="http://schemas.microsoft.com/office/drawing/2014/main" id="{122DAE76-9D86-F1E6-C665-18C8E0EB1E1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78602" t="92519" r="1801" b="2548"/>
          <a:stretch/>
        </p:blipFill>
        <p:spPr>
          <a:xfrm>
            <a:off x="423335" y="6227501"/>
            <a:ext cx="2088444" cy="338668"/>
          </a:xfrm>
          <a:prstGeom prst="rect">
            <a:avLst/>
          </a:prstGeom>
        </p:spPr>
      </p:pic>
    </p:spTree>
    <p:extLst>
      <p:ext uri="{BB962C8B-B14F-4D97-AF65-F5344CB8AC3E}">
        <p14:creationId xmlns:p14="http://schemas.microsoft.com/office/powerpoint/2010/main" val="1575446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04279" y="1106895"/>
            <a:ext cx="6808753" cy="336657"/>
          </a:xfrm>
        </p:spPr>
        <p:txBody>
          <a:bodyPr/>
          <a:lstStyle/>
          <a:p>
            <a:r>
              <a:rPr lang="en-US" sz="4000" dirty="0"/>
              <a:t>Character Analysis </a:t>
            </a:r>
            <a:br>
              <a:rPr lang="en-US" sz="2800" dirty="0"/>
            </a:br>
            <a:endParaRPr lang="en-US" sz="2800" dirty="0"/>
          </a:p>
        </p:txBody>
      </p:sp>
      <p:cxnSp>
        <p:nvCxnSpPr>
          <p:cNvPr id="15" name="Straight Connector 14">
            <a:extLst>
              <a:ext uri="{FF2B5EF4-FFF2-40B4-BE49-F238E27FC236}">
                <a16:creationId xmlns:a16="http://schemas.microsoft.com/office/drawing/2014/main" id="{9E4CD8E1-ACE9-487A-905A-58C700373C78}"/>
              </a:ext>
            </a:extLst>
          </p:cNvPr>
          <p:cNvCxnSpPr>
            <a:cxnSpLocks/>
          </p:cNvCxnSpPr>
          <p:nvPr/>
        </p:nvCxnSpPr>
        <p:spPr>
          <a:xfrm>
            <a:off x="900332" y="1955409"/>
            <a:ext cx="0" cy="2198448"/>
          </a:xfrm>
          <a:prstGeom prst="line">
            <a:avLst/>
          </a:prstGeom>
          <a:ln w="25400">
            <a:solidFill>
              <a:srgbClr val="DB363D"/>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11C20CA-D1D0-0A8B-E936-14566E49AD6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1185395" y="1528613"/>
            <a:ext cx="6446520" cy="348361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2188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8CB4A224-3FE7-01FF-02EF-42EAA9624E8E}"/>
              </a:ext>
            </a:extLst>
          </p:cNvPr>
          <p:cNvSpPr>
            <a:spLocks noGrp="1"/>
          </p:cNvSpPr>
          <p:nvPr>
            <p:ph sz="half" idx="1"/>
          </p:nvPr>
        </p:nvSpPr>
        <p:spPr>
          <a:xfrm>
            <a:off x="262445" y="932441"/>
            <a:ext cx="4095306" cy="4286182"/>
          </a:xfrm>
        </p:spPr>
        <p:txBody>
          <a:bodyPr/>
          <a:lstStyle/>
          <a:p>
            <a:pPr>
              <a:buFont typeface="Wingdings" panose="05000000000000000000" pitchFamily="2" charset="2"/>
              <a:buChar char="§"/>
            </a:pPr>
            <a:r>
              <a:rPr lang="en-CA" sz="2000" dirty="0"/>
              <a:t>The highest representation of a formal architectural style is Ontario Town Vernacular buildings (20% of buildings) most of which are built between 1870s-1920s</a:t>
            </a:r>
          </a:p>
          <a:p>
            <a:endParaRPr lang="en-CA" dirty="0"/>
          </a:p>
          <a:p>
            <a:endParaRPr lang="en-CA" dirty="0"/>
          </a:p>
          <a:p>
            <a:endParaRPr lang="en-CA" dirty="0"/>
          </a:p>
          <a:p>
            <a:endParaRPr lang="en-CA" dirty="0"/>
          </a:p>
          <a:p>
            <a:endParaRPr lang="en-CA" dirty="0"/>
          </a:p>
          <a:p>
            <a:pPr>
              <a:buFont typeface="Wingdings" panose="05000000000000000000" pitchFamily="2" charset="2"/>
              <a:buChar char="§"/>
            </a:pPr>
            <a:r>
              <a:rPr lang="en-CA" sz="2000" dirty="0"/>
              <a:t>General high representation of 19</a:t>
            </a:r>
            <a:r>
              <a:rPr lang="en-CA" sz="2000" baseline="30000" dirty="0"/>
              <a:t>th</a:t>
            </a:r>
            <a:r>
              <a:rPr lang="en-CA" sz="2000" dirty="0"/>
              <a:t>  and 20</a:t>
            </a:r>
            <a:r>
              <a:rPr lang="en-CA" sz="2000" baseline="30000" dirty="0"/>
              <a:t>th</a:t>
            </a:r>
            <a:r>
              <a:rPr lang="en-CA" sz="2000" dirty="0"/>
              <a:t> twentieth building styles</a:t>
            </a:r>
            <a:endParaRPr lang="en-US" sz="2000" dirty="0"/>
          </a:p>
        </p:txBody>
      </p:sp>
      <p:sp>
        <p:nvSpPr>
          <p:cNvPr id="4" name="Title 3">
            <a:extLst>
              <a:ext uri="{FF2B5EF4-FFF2-40B4-BE49-F238E27FC236}">
                <a16:creationId xmlns:a16="http://schemas.microsoft.com/office/drawing/2014/main" id="{BE434BD9-4751-4F67-807B-510A23B1FC70}"/>
              </a:ext>
            </a:extLst>
          </p:cNvPr>
          <p:cNvSpPr>
            <a:spLocks noGrp="1"/>
          </p:cNvSpPr>
          <p:nvPr>
            <p:ph type="title"/>
          </p:nvPr>
        </p:nvSpPr>
        <p:spPr>
          <a:xfrm>
            <a:off x="428847" y="240506"/>
            <a:ext cx="4616302" cy="966788"/>
          </a:xfrm>
        </p:spPr>
        <p:txBody>
          <a:bodyPr/>
          <a:lstStyle/>
          <a:p>
            <a:r>
              <a:rPr lang="en-CA" dirty="0"/>
              <a:t>Architectural Styles</a:t>
            </a:r>
            <a:endParaRPr lang="en-US" dirty="0"/>
          </a:p>
        </p:txBody>
      </p:sp>
      <p:pic>
        <p:nvPicPr>
          <p:cNvPr id="11" name="Picture 10">
            <a:extLst>
              <a:ext uri="{FF2B5EF4-FFF2-40B4-BE49-F238E27FC236}">
                <a16:creationId xmlns:a16="http://schemas.microsoft.com/office/drawing/2014/main" id="{FF5BA13B-F1CF-4E30-8500-7D2B84531113}"/>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1018169" y="5707696"/>
            <a:ext cx="1205460" cy="1150304"/>
          </a:xfrm>
          <a:prstGeom prst="rect">
            <a:avLst/>
          </a:prstGeom>
        </p:spPr>
      </p:pic>
      <p:pic>
        <p:nvPicPr>
          <p:cNvPr id="14" name="Content Placeholder 13">
            <a:extLst>
              <a:ext uri="{FF2B5EF4-FFF2-40B4-BE49-F238E27FC236}">
                <a16:creationId xmlns:a16="http://schemas.microsoft.com/office/drawing/2014/main" id="{B0834BE4-D6AA-6FA5-4513-DAB2692A74C4}"/>
              </a:ext>
            </a:extLst>
          </p:cNvPr>
          <p:cNvPicPr>
            <a:picLocks noGrp="1" noChangeAspect="1"/>
          </p:cNvPicPr>
          <p:nvPr>
            <p:ph sz="half" idx="2"/>
          </p:nvPr>
        </p:nvPicPr>
        <p:blipFill rotWithShape="1">
          <a:blip r:embed="rId4" cstate="screen">
            <a:extLst>
              <a:ext uri="{28A0092B-C50C-407E-A947-70E740481C1C}">
                <a14:useLocalDpi xmlns:a14="http://schemas.microsoft.com/office/drawing/2010/main"/>
              </a:ext>
            </a:extLst>
          </a:blip>
          <a:srcRect/>
          <a:stretch/>
        </p:blipFill>
        <p:spPr bwMode="auto">
          <a:xfrm>
            <a:off x="4558020" y="1103822"/>
            <a:ext cx="7560931" cy="4114800"/>
          </a:xfrm>
          <a:prstGeom prst="rect">
            <a:avLst/>
          </a:prstGeom>
          <a:noFill/>
          <a:ln>
            <a:noFill/>
          </a:ln>
          <a:extLst>
            <a:ext uri="{53640926-AAD7-44D8-BBD7-CCE9431645EC}">
              <a14:shadowObscured xmlns:a14="http://schemas.microsoft.com/office/drawing/2010/main"/>
            </a:ext>
          </a:extLst>
        </p:spPr>
      </p:pic>
      <p:pic>
        <p:nvPicPr>
          <p:cNvPr id="15" name="Picture 14">
            <a:extLst>
              <a:ext uri="{FF2B5EF4-FFF2-40B4-BE49-F238E27FC236}">
                <a16:creationId xmlns:a16="http://schemas.microsoft.com/office/drawing/2014/main" id="{5B4DB399-958B-E432-367D-5C6058CB372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7204" r="11278"/>
          <a:stretch/>
        </p:blipFill>
        <p:spPr bwMode="auto">
          <a:xfrm>
            <a:off x="83093" y="2825229"/>
            <a:ext cx="2299575" cy="2113506"/>
          </a:xfrm>
          <a:prstGeom prst="rect">
            <a:avLst/>
          </a:prstGeom>
          <a:noFill/>
          <a:ln>
            <a:noFill/>
          </a:ln>
        </p:spPr>
      </p:pic>
      <p:pic>
        <p:nvPicPr>
          <p:cNvPr id="16" name="Picture 15">
            <a:extLst>
              <a:ext uri="{FF2B5EF4-FFF2-40B4-BE49-F238E27FC236}">
                <a16:creationId xmlns:a16="http://schemas.microsoft.com/office/drawing/2014/main" id="{BDA9204F-F567-5A58-99F7-BD1BF62B22D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bwMode="auto">
          <a:xfrm rot="5400000">
            <a:off x="2257625" y="2738475"/>
            <a:ext cx="2425439" cy="1975082"/>
          </a:xfrm>
          <a:prstGeom prst="rect">
            <a:avLst/>
          </a:prstGeom>
          <a:noFill/>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5FFD2431-81A0-0C29-1963-264956B2B758}"/>
              </a:ext>
            </a:extLst>
          </p:cNvPr>
          <p:cNvSpPr txBox="1"/>
          <p:nvPr/>
        </p:nvSpPr>
        <p:spPr>
          <a:xfrm>
            <a:off x="9322676" y="0"/>
            <a:ext cx="2869324" cy="369332"/>
          </a:xfrm>
          <a:prstGeom prst="rect">
            <a:avLst/>
          </a:prstGeom>
          <a:solidFill>
            <a:schemeClr val="accent1">
              <a:lumMod val="75000"/>
            </a:schemeClr>
          </a:solidFill>
        </p:spPr>
        <p:txBody>
          <a:bodyPr wrap="square" rtlCol="0">
            <a:spAutoFit/>
          </a:bodyPr>
          <a:lstStyle/>
          <a:p>
            <a:pPr algn="ctr"/>
            <a:r>
              <a:rPr lang="en-CA" dirty="0">
                <a:solidFill>
                  <a:schemeClr val="bg1"/>
                </a:solidFill>
              </a:rPr>
              <a:t>Analysis</a:t>
            </a:r>
            <a:endParaRPr lang="en-US" dirty="0">
              <a:solidFill>
                <a:schemeClr val="bg1"/>
              </a:solidFill>
            </a:endParaRPr>
          </a:p>
        </p:txBody>
      </p:sp>
    </p:spTree>
    <p:extLst>
      <p:ext uri="{BB962C8B-B14F-4D97-AF65-F5344CB8AC3E}">
        <p14:creationId xmlns:p14="http://schemas.microsoft.com/office/powerpoint/2010/main" val="4070691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ontent Placeholder 20">
            <a:extLst>
              <a:ext uri="{FF2B5EF4-FFF2-40B4-BE49-F238E27FC236}">
                <a16:creationId xmlns:a16="http://schemas.microsoft.com/office/drawing/2014/main" id="{736CD751-2E7F-4498-B2C8-110D69A82741}"/>
              </a:ext>
            </a:extLst>
          </p:cNvPr>
          <p:cNvSpPr>
            <a:spLocks noGrp="1"/>
          </p:cNvSpPr>
          <p:nvPr>
            <p:ph idx="1"/>
          </p:nvPr>
        </p:nvSpPr>
        <p:spPr>
          <a:xfrm>
            <a:off x="346427" y="1218913"/>
            <a:ext cx="2733104" cy="5080726"/>
          </a:xfrm>
        </p:spPr>
        <p:txBody>
          <a:bodyPr/>
          <a:lstStyle/>
          <a:p>
            <a:pPr marL="0" indent="0">
              <a:buFont typeface="Arial"/>
              <a:buNone/>
            </a:pPr>
            <a:r>
              <a:rPr lang="en-CA" sz="2000" b="1" dirty="0"/>
              <a:t>Key Results:</a:t>
            </a:r>
          </a:p>
          <a:p>
            <a:pPr marL="0" indent="0">
              <a:buFont typeface="Arial"/>
              <a:buNone/>
            </a:pPr>
            <a:endParaRPr lang="en-CA" sz="2000" b="1" dirty="0"/>
          </a:p>
          <a:p>
            <a:pPr>
              <a:lnSpc>
                <a:spcPct val="100000"/>
              </a:lnSpc>
              <a:spcBef>
                <a:spcPts val="0"/>
              </a:spcBef>
              <a:spcAft>
                <a:spcPts val="1800"/>
              </a:spcAft>
              <a:buFont typeface="Wingdings" panose="05000000000000000000" pitchFamily="2" charset="2"/>
              <a:buChar char="§"/>
            </a:pPr>
            <a:r>
              <a:rPr lang="en-CA" sz="2000" dirty="0"/>
              <a:t>60.6% or 103 of the 170 buildings were built between 1790-1920 </a:t>
            </a:r>
          </a:p>
          <a:p>
            <a:pPr>
              <a:lnSpc>
                <a:spcPct val="100000"/>
              </a:lnSpc>
              <a:spcBef>
                <a:spcPts val="0"/>
              </a:spcBef>
              <a:spcAft>
                <a:spcPts val="1800"/>
              </a:spcAft>
              <a:buFont typeface="Wingdings" panose="05000000000000000000" pitchFamily="2" charset="2"/>
              <a:buChar char="§"/>
            </a:pPr>
            <a:r>
              <a:rPr lang="en-CA" sz="2000" dirty="0"/>
              <a:t>48.8% or 83 of the 170 buildings were built between 1876-1920</a:t>
            </a:r>
          </a:p>
          <a:p>
            <a:pPr marL="0" indent="0">
              <a:lnSpc>
                <a:spcPct val="100000"/>
              </a:lnSpc>
              <a:spcBef>
                <a:spcPts val="0"/>
              </a:spcBef>
              <a:spcAft>
                <a:spcPts val="1800"/>
              </a:spcAft>
              <a:buNone/>
            </a:pPr>
            <a:endParaRPr lang="en-CA" sz="2000" dirty="0"/>
          </a:p>
          <a:p>
            <a:endParaRPr lang="en-US" dirty="0"/>
          </a:p>
        </p:txBody>
      </p:sp>
      <p:sp>
        <p:nvSpPr>
          <p:cNvPr id="6" name="Title 3">
            <a:extLst>
              <a:ext uri="{FF2B5EF4-FFF2-40B4-BE49-F238E27FC236}">
                <a16:creationId xmlns:a16="http://schemas.microsoft.com/office/drawing/2014/main" id="{3D4BEED7-80BE-49E1-8135-40563685F4F6}"/>
              </a:ext>
            </a:extLst>
          </p:cNvPr>
          <p:cNvSpPr txBox="1">
            <a:spLocks/>
          </p:cNvSpPr>
          <p:nvPr/>
        </p:nvSpPr>
        <p:spPr>
          <a:xfrm>
            <a:off x="263525" y="220842"/>
            <a:ext cx="11661776" cy="627308"/>
          </a:xfrm>
          <a:prstGeom prst="rect">
            <a:avLst/>
          </a:prstGeom>
        </p:spPr>
        <p:txBody>
          <a:bodyPr/>
          <a:lstStyle>
            <a:lvl1pPr algn="l" defTabSz="914400" rtl="0" eaLnBrk="1" latinLnBrk="0" hangingPunct="1">
              <a:lnSpc>
                <a:spcPct val="90000"/>
              </a:lnSpc>
              <a:spcBef>
                <a:spcPct val="0"/>
              </a:spcBef>
              <a:buNone/>
              <a:defRPr sz="3600" b="1" i="0" kern="1200">
                <a:solidFill>
                  <a:srgbClr val="07234B"/>
                </a:solidFill>
                <a:latin typeface="Arial" panose="020B0604020202020204" pitchFamily="34" charset="0"/>
                <a:ea typeface="Arial" panose="020B0604020202020204" pitchFamily="34" charset="0"/>
                <a:cs typeface="Arial" panose="020B0604020202020204" pitchFamily="34" charset="0"/>
              </a:defRPr>
            </a:lvl1pPr>
          </a:lstStyle>
          <a:p>
            <a:r>
              <a:rPr lang="en-CA" dirty="0"/>
              <a:t>Periods of Construction</a:t>
            </a:r>
            <a:endParaRPr lang="en-US" dirty="0"/>
          </a:p>
        </p:txBody>
      </p:sp>
      <p:pic>
        <p:nvPicPr>
          <p:cNvPr id="22" name="Picture 21">
            <a:extLst>
              <a:ext uri="{FF2B5EF4-FFF2-40B4-BE49-F238E27FC236}">
                <a16:creationId xmlns:a16="http://schemas.microsoft.com/office/drawing/2014/main" id="{80F477EA-7D7D-4C03-A5BD-8E298282610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1018169" y="5707696"/>
            <a:ext cx="1205460" cy="1150304"/>
          </a:xfrm>
          <a:prstGeom prst="rect">
            <a:avLst/>
          </a:prstGeom>
        </p:spPr>
      </p:pic>
      <p:pic>
        <p:nvPicPr>
          <p:cNvPr id="2" name="Picture 1">
            <a:extLst>
              <a:ext uri="{FF2B5EF4-FFF2-40B4-BE49-F238E27FC236}">
                <a16:creationId xmlns:a16="http://schemas.microsoft.com/office/drawing/2014/main" id="{C704B208-507B-03E1-D008-1430AC5BFE5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3079531" y="848150"/>
            <a:ext cx="8865216" cy="4846320"/>
          </a:xfrm>
          <a:prstGeom prst="rect">
            <a:avLst/>
          </a:prstGeom>
          <a:noFill/>
          <a:ln>
            <a:noFill/>
          </a:ln>
          <a:extLst>
            <a:ext uri="{53640926-AAD7-44D8-BBD7-CCE9431645EC}">
              <a14:shadowObscured xmlns:a14="http://schemas.microsoft.com/office/drawing/2010/main"/>
            </a:ext>
          </a:extLst>
        </p:spPr>
      </p:pic>
      <p:pic>
        <p:nvPicPr>
          <p:cNvPr id="3" name="Picture 2">
            <a:extLst>
              <a:ext uri="{FF2B5EF4-FFF2-40B4-BE49-F238E27FC236}">
                <a16:creationId xmlns:a16="http://schemas.microsoft.com/office/drawing/2014/main" id="{78C9402D-C02F-EDB9-903A-26098E97268F}"/>
              </a:ext>
            </a:extLst>
          </p:cNvPr>
          <p:cNvPicPr>
            <a:picLocks noChangeAspect="1"/>
          </p:cNvPicPr>
          <p:nvPr/>
        </p:nvPicPr>
        <p:blipFill>
          <a:blip r:embed="rId5"/>
          <a:stretch>
            <a:fillRect/>
          </a:stretch>
        </p:blipFill>
        <p:spPr>
          <a:xfrm>
            <a:off x="9320535" y="-39294"/>
            <a:ext cx="2871465" cy="493819"/>
          </a:xfrm>
          <a:prstGeom prst="rect">
            <a:avLst/>
          </a:prstGeom>
        </p:spPr>
      </p:pic>
    </p:spTree>
    <p:extLst>
      <p:ext uri="{BB962C8B-B14F-4D97-AF65-F5344CB8AC3E}">
        <p14:creationId xmlns:p14="http://schemas.microsoft.com/office/powerpoint/2010/main" val="755003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C36437F4-71C9-A610-7134-1D46A268ACFC}"/>
              </a:ext>
            </a:extLst>
          </p:cNvPr>
          <p:cNvGraphicFramePr>
            <a:graphicFrameLocks/>
          </p:cNvGraphicFramePr>
          <p:nvPr>
            <p:extLst>
              <p:ext uri="{D42A27DB-BD31-4B8C-83A1-F6EECF244321}">
                <p14:modId xmlns:p14="http://schemas.microsoft.com/office/powerpoint/2010/main" val="3609693863"/>
              </p:ext>
            </p:extLst>
          </p:nvPr>
        </p:nvGraphicFramePr>
        <p:xfrm>
          <a:off x="1571469" y="735187"/>
          <a:ext cx="8784988" cy="5048440"/>
        </p:xfrm>
        <a:graphic>
          <a:graphicData uri="http://schemas.openxmlformats.org/drawingml/2006/chart">
            <c:chart xmlns:c="http://schemas.openxmlformats.org/drawingml/2006/chart" xmlns:r="http://schemas.openxmlformats.org/officeDocument/2006/relationships" r:id="rId3"/>
          </a:graphicData>
        </a:graphic>
      </p:graphicFrame>
      <p:pic>
        <p:nvPicPr>
          <p:cNvPr id="2" name="Picture 1">
            <a:extLst>
              <a:ext uri="{FF2B5EF4-FFF2-40B4-BE49-F238E27FC236}">
                <a16:creationId xmlns:a16="http://schemas.microsoft.com/office/drawing/2014/main" id="{D78A1F0E-2C39-5AEA-867D-52BE20C07A3D}"/>
              </a:ext>
            </a:extLst>
          </p:cNvPr>
          <p:cNvPicPr>
            <a:picLocks noChangeAspect="1"/>
          </p:cNvPicPr>
          <p:nvPr/>
        </p:nvPicPr>
        <p:blipFill>
          <a:blip r:embed="rId4"/>
          <a:stretch>
            <a:fillRect/>
          </a:stretch>
        </p:blipFill>
        <p:spPr>
          <a:xfrm>
            <a:off x="9320535" y="-2544"/>
            <a:ext cx="2871465" cy="493819"/>
          </a:xfrm>
          <a:prstGeom prst="rect">
            <a:avLst/>
          </a:prstGeom>
        </p:spPr>
      </p:pic>
    </p:spTree>
    <p:extLst>
      <p:ext uri="{BB962C8B-B14F-4D97-AF65-F5344CB8AC3E}">
        <p14:creationId xmlns:p14="http://schemas.microsoft.com/office/powerpoint/2010/main" val="4119575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09E12C0F-92F9-4F76-8D00-55F825E649FA}"/>
              </a:ext>
            </a:extLst>
          </p:cNvPr>
          <p:cNvSpPr txBox="1">
            <a:spLocks/>
          </p:cNvSpPr>
          <p:nvPr/>
        </p:nvSpPr>
        <p:spPr>
          <a:xfrm>
            <a:off x="287339" y="2038812"/>
            <a:ext cx="11637962" cy="4198475"/>
          </a:xfrm>
          <a:prstGeom prst="rect">
            <a:avLst/>
          </a:prstGeom>
        </p:spPr>
        <p:txBody>
          <a:bodyPr/>
          <a:lstStyle>
            <a:defPPr>
              <a:defRPr lang="en-US"/>
            </a:defPPr>
            <a:lvl1pPr marL="0" algn="l" defTabSz="914400" rtl="0" eaLnBrk="1" latinLnBrk="0" hangingPunct="1">
              <a:defRPr sz="1600" b="0" i="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dirty="0"/>
              <a:t>Area History- Drafted</a:t>
            </a:r>
          </a:p>
          <a:p>
            <a:r>
              <a:rPr lang="en-CA" dirty="0"/>
              <a:t>Property Inventory – Complete</a:t>
            </a:r>
          </a:p>
          <a:p>
            <a:r>
              <a:rPr lang="en-CA" dirty="0"/>
              <a:t>Policy Review – In Progress</a:t>
            </a:r>
          </a:p>
          <a:p>
            <a:r>
              <a:rPr lang="en-CA" dirty="0"/>
              <a:t>Character Analysis – In Progress</a:t>
            </a:r>
            <a:endParaRPr lang="en-US" dirty="0"/>
          </a:p>
        </p:txBody>
      </p:sp>
      <p:sp>
        <p:nvSpPr>
          <p:cNvPr id="16" name="Content Placeholder 15">
            <a:extLst>
              <a:ext uri="{FF2B5EF4-FFF2-40B4-BE49-F238E27FC236}">
                <a16:creationId xmlns:a16="http://schemas.microsoft.com/office/drawing/2014/main" id="{B6CC03CC-51E7-4582-8379-52004EDAC69D}"/>
              </a:ext>
            </a:extLst>
          </p:cNvPr>
          <p:cNvSpPr>
            <a:spLocks noGrp="1"/>
          </p:cNvSpPr>
          <p:nvPr>
            <p:ph idx="1"/>
          </p:nvPr>
        </p:nvSpPr>
        <p:spPr>
          <a:xfrm>
            <a:off x="171668" y="793610"/>
            <a:ext cx="4039344" cy="5118091"/>
          </a:xfrm>
        </p:spPr>
        <p:txBody>
          <a:bodyPr/>
          <a:lstStyle/>
          <a:p>
            <a:pPr marL="0" indent="0">
              <a:spcBef>
                <a:spcPts val="1800"/>
              </a:spcBef>
              <a:buNone/>
            </a:pPr>
            <a:r>
              <a:rPr lang="en-CA" sz="2400" b="1" dirty="0"/>
              <a:t>Key Results</a:t>
            </a:r>
          </a:p>
          <a:p>
            <a:pPr>
              <a:spcBef>
                <a:spcPts val="1800"/>
              </a:spcBef>
              <a:buFont typeface="Wingdings" panose="05000000000000000000" pitchFamily="2" charset="2"/>
              <a:buChar char="§"/>
            </a:pPr>
            <a:r>
              <a:rPr lang="en-CA" sz="1800" dirty="0"/>
              <a:t>With exception of two medium rise residential buildings, all buildings within the Study Area are less than 3 storeys in height. </a:t>
            </a:r>
          </a:p>
          <a:p>
            <a:pPr>
              <a:spcBef>
                <a:spcPts val="1800"/>
              </a:spcBef>
              <a:buFont typeface="Wingdings" panose="05000000000000000000" pitchFamily="2" charset="2"/>
              <a:buChar char="§"/>
            </a:pPr>
            <a:r>
              <a:rPr lang="en-CA" sz="1800" dirty="0"/>
              <a:t>145 of the 170 properties with buildings, or 84.8% in the Study Area are two storeys or less.  </a:t>
            </a:r>
          </a:p>
          <a:p>
            <a:pPr>
              <a:spcBef>
                <a:spcPts val="1800"/>
              </a:spcBef>
              <a:buFont typeface="Wingdings" panose="05000000000000000000" pitchFamily="2" charset="2"/>
              <a:buChar char="§"/>
            </a:pPr>
            <a:r>
              <a:rPr lang="en-CA" sz="1800" dirty="0"/>
              <a:t>Predominant uniform height of 2 storeys in the downtown commercial core to create a consistent streetwall profile. </a:t>
            </a:r>
          </a:p>
          <a:p>
            <a:endParaRPr lang="en-US" dirty="0"/>
          </a:p>
        </p:txBody>
      </p:sp>
      <p:sp>
        <p:nvSpPr>
          <p:cNvPr id="12" name="Title 2">
            <a:extLst>
              <a:ext uri="{FF2B5EF4-FFF2-40B4-BE49-F238E27FC236}">
                <a16:creationId xmlns:a16="http://schemas.microsoft.com/office/drawing/2014/main" id="{02E3E54B-45BB-451A-AE4F-DA4656743531}"/>
              </a:ext>
            </a:extLst>
          </p:cNvPr>
          <p:cNvSpPr>
            <a:spLocks noGrp="1"/>
          </p:cNvSpPr>
          <p:nvPr>
            <p:ph type="title"/>
          </p:nvPr>
        </p:nvSpPr>
        <p:spPr>
          <a:xfrm>
            <a:off x="171667" y="163648"/>
            <a:ext cx="10515600" cy="637727"/>
          </a:xfrm>
        </p:spPr>
        <p:txBody>
          <a:bodyPr>
            <a:noAutofit/>
          </a:bodyPr>
          <a:lstStyle/>
          <a:p>
            <a:r>
              <a:rPr lang="en-US" sz="3200" dirty="0"/>
              <a:t>Distribution of Heights</a:t>
            </a:r>
          </a:p>
        </p:txBody>
      </p:sp>
      <p:pic>
        <p:nvPicPr>
          <p:cNvPr id="2" name="Picture 1">
            <a:extLst>
              <a:ext uri="{FF2B5EF4-FFF2-40B4-BE49-F238E27FC236}">
                <a16:creationId xmlns:a16="http://schemas.microsoft.com/office/drawing/2014/main" id="{E82F407B-6421-DD81-467C-A8E0C5A9E66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4479639" y="976331"/>
            <a:ext cx="7714290" cy="4206240"/>
          </a:xfrm>
          <a:prstGeom prst="rect">
            <a:avLst/>
          </a:prstGeom>
          <a:noFill/>
          <a:ln>
            <a:noFill/>
          </a:ln>
          <a:extLst>
            <a:ext uri="{53640926-AAD7-44D8-BBD7-CCE9431645EC}">
              <a14:shadowObscured xmlns:a14="http://schemas.microsoft.com/office/drawing/2010/main"/>
            </a:ext>
          </a:extLst>
        </p:spPr>
      </p:pic>
      <p:pic>
        <p:nvPicPr>
          <p:cNvPr id="5" name="Picture 4" descr="A picture containing outdoor, land vehicle, sky, building&#10;&#10;Description automatically generated">
            <a:extLst>
              <a:ext uri="{FF2B5EF4-FFF2-40B4-BE49-F238E27FC236}">
                <a16:creationId xmlns:a16="http://schemas.microsoft.com/office/drawing/2014/main" id="{393B56BD-9CF5-662D-2528-8B091737820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2560" t="10732"/>
          <a:stretch/>
        </p:blipFill>
        <p:spPr>
          <a:xfrm>
            <a:off x="18710" y="4676172"/>
            <a:ext cx="4326615" cy="1617677"/>
          </a:xfrm>
          <a:prstGeom prst="rect">
            <a:avLst/>
          </a:prstGeom>
        </p:spPr>
      </p:pic>
      <p:pic>
        <p:nvPicPr>
          <p:cNvPr id="3" name="Picture 2">
            <a:extLst>
              <a:ext uri="{FF2B5EF4-FFF2-40B4-BE49-F238E27FC236}">
                <a16:creationId xmlns:a16="http://schemas.microsoft.com/office/drawing/2014/main" id="{0B2AAE94-3B86-AC14-F9F3-39644C6F4B3D}"/>
              </a:ext>
            </a:extLst>
          </p:cNvPr>
          <p:cNvPicPr>
            <a:picLocks noChangeAspect="1"/>
          </p:cNvPicPr>
          <p:nvPr/>
        </p:nvPicPr>
        <p:blipFill>
          <a:blip r:embed="rId5"/>
          <a:stretch>
            <a:fillRect/>
          </a:stretch>
        </p:blipFill>
        <p:spPr>
          <a:xfrm>
            <a:off x="9320535" y="-11308"/>
            <a:ext cx="2871465" cy="493819"/>
          </a:xfrm>
          <a:prstGeom prst="rect">
            <a:avLst/>
          </a:prstGeom>
        </p:spPr>
      </p:pic>
    </p:spTree>
    <p:extLst>
      <p:ext uri="{BB962C8B-B14F-4D97-AF65-F5344CB8AC3E}">
        <p14:creationId xmlns:p14="http://schemas.microsoft.com/office/powerpoint/2010/main" val="1826229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7DC88A8-7C6E-48BB-96B5-C64B2672C30A}"/>
              </a:ext>
            </a:extLst>
          </p:cNvPr>
          <p:cNvSpPr txBox="1">
            <a:spLocks/>
          </p:cNvSpPr>
          <p:nvPr/>
        </p:nvSpPr>
        <p:spPr>
          <a:xfrm>
            <a:off x="263524" y="192389"/>
            <a:ext cx="7669213" cy="691547"/>
          </a:xfrm>
          <a:prstGeom prst="rect">
            <a:avLst/>
          </a:prstGeom>
        </p:spPr>
        <p:txBody>
          <a:bodyPr/>
          <a:lstStyle>
            <a:lvl1pPr algn="l" defTabSz="914400" rtl="0" eaLnBrk="1" latinLnBrk="0" hangingPunct="1">
              <a:lnSpc>
                <a:spcPct val="90000"/>
              </a:lnSpc>
              <a:spcBef>
                <a:spcPct val="0"/>
              </a:spcBef>
              <a:buNone/>
              <a:defRPr sz="3600" b="1" i="0" kern="1200">
                <a:solidFill>
                  <a:srgbClr val="07234B"/>
                </a:solidFill>
                <a:latin typeface="Arial" panose="020B0604020202020204" pitchFamily="34" charset="0"/>
                <a:ea typeface="Arial" panose="020B0604020202020204" pitchFamily="34" charset="0"/>
                <a:cs typeface="Arial" panose="020B0604020202020204" pitchFamily="34" charset="0"/>
              </a:defRPr>
            </a:lvl1pPr>
          </a:lstStyle>
          <a:p>
            <a:r>
              <a:rPr lang="en-CA" dirty="0"/>
              <a:t>Building Materials</a:t>
            </a:r>
            <a:endParaRPr lang="en-US" dirty="0"/>
          </a:p>
        </p:txBody>
      </p:sp>
      <p:sp>
        <p:nvSpPr>
          <p:cNvPr id="10" name="Content Placeholder 9">
            <a:extLst>
              <a:ext uri="{FF2B5EF4-FFF2-40B4-BE49-F238E27FC236}">
                <a16:creationId xmlns:a16="http://schemas.microsoft.com/office/drawing/2014/main" id="{528A717C-6FC1-46E9-933A-C5C11B09F8EF}"/>
              </a:ext>
            </a:extLst>
          </p:cNvPr>
          <p:cNvSpPr>
            <a:spLocks noGrp="1"/>
          </p:cNvSpPr>
          <p:nvPr>
            <p:ph idx="1"/>
          </p:nvPr>
        </p:nvSpPr>
        <p:spPr>
          <a:xfrm>
            <a:off x="402012" y="883937"/>
            <a:ext cx="2751092" cy="4748638"/>
          </a:xfrm>
        </p:spPr>
        <p:txBody>
          <a:bodyPr/>
          <a:lstStyle/>
          <a:p>
            <a:pPr marL="0" indent="0">
              <a:buNone/>
            </a:pPr>
            <a:r>
              <a:rPr lang="en-CA" sz="3200" b="1" dirty="0"/>
              <a:t>Key Results</a:t>
            </a:r>
          </a:p>
          <a:p>
            <a:pPr>
              <a:buFont typeface="Wingdings" panose="05000000000000000000" pitchFamily="2" charset="2"/>
              <a:buChar char="§"/>
            </a:pPr>
            <a:r>
              <a:rPr lang="en-CA" sz="2000" dirty="0"/>
              <a:t>67 or 56.7% of the buildings in the Study Area were constructed of brick.  </a:t>
            </a:r>
          </a:p>
          <a:p>
            <a:pPr>
              <a:buFont typeface="Wingdings" panose="05000000000000000000" pitchFamily="2" charset="2"/>
              <a:buChar char="§"/>
            </a:pPr>
            <a:r>
              <a:rPr lang="en-CA" sz="2000" dirty="0"/>
              <a:t>Brick became the favoured construction material beginning in the 1890s</a:t>
            </a:r>
          </a:p>
          <a:p>
            <a:pPr>
              <a:buFont typeface="Wingdings" panose="05000000000000000000" pitchFamily="2" charset="2"/>
              <a:buChar char="§"/>
            </a:pPr>
            <a:r>
              <a:rPr lang="en-US" sz="2000" dirty="0"/>
              <a:t>Several brick buildings with terra cotta details are associated with the Beamsville Pressed Brick Co. </a:t>
            </a:r>
          </a:p>
          <a:p>
            <a:endParaRPr lang="en-US" dirty="0"/>
          </a:p>
        </p:txBody>
      </p:sp>
      <p:pic>
        <p:nvPicPr>
          <p:cNvPr id="13" name="Picture 12">
            <a:extLst>
              <a:ext uri="{FF2B5EF4-FFF2-40B4-BE49-F238E27FC236}">
                <a16:creationId xmlns:a16="http://schemas.microsoft.com/office/drawing/2014/main" id="{EB2E4E06-6831-4C47-AA12-B23492E39AA5}"/>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1018169" y="5707696"/>
            <a:ext cx="1205460" cy="1150304"/>
          </a:xfrm>
          <a:prstGeom prst="rect">
            <a:avLst/>
          </a:prstGeom>
        </p:spPr>
      </p:pic>
      <p:pic>
        <p:nvPicPr>
          <p:cNvPr id="2" name="Picture 1">
            <a:extLst>
              <a:ext uri="{FF2B5EF4-FFF2-40B4-BE49-F238E27FC236}">
                <a16:creationId xmlns:a16="http://schemas.microsoft.com/office/drawing/2014/main" id="{49A4DEA0-D9F0-BEF4-DEC1-188FC14F18E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3376307" y="877695"/>
            <a:ext cx="8732579" cy="4754880"/>
          </a:xfrm>
          <a:prstGeom prst="rect">
            <a:avLst/>
          </a:prstGeom>
          <a:noFill/>
          <a:ln>
            <a:noFill/>
          </a:ln>
          <a:extLst>
            <a:ext uri="{53640926-AAD7-44D8-BBD7-CCE9431645EC}">
              <a14:shadowObscured xmlns:a14="http://schemas.microsoft.com/office/drawing/2010/main"/>
            </a:ext>
          </a:extLst>
        </p:spPr>
      </p:pic>
      <p:pic>
        <p:nvPicPr>
          <p:cNvPr id="3" name="Picture 2">
            <a:extLst>
              <a:ext uri="{FF2B5EF4-FFF2-40B4-BE49-F238E27FC236}">
                <a16:creationId xmlns:a16="http://schemas.microsoft.com/office/drawing/2014/main" id="{79405D57-D836-141E-AFAF-72924FB3BFB3}"/>
              </a:ext>
            </a:extLst>
          </p:cNvPr>
          <p:cNvPicPr>
            <a:picLocks noChangeAspect="1"/>
          </p:cNvPicPr>
          <p:nvPr/>
        </p:nvPicPr>
        <p:blipFill>
          <a:blip r:embed="rId5"/>
          <a:stretch>
            <a:fillRect/>
          </a:stretch>
        </p:blipFill>
        <p:spPr>
          <a:xfrm>
            <a:off x="9320535" y="-13055"/>
            <a:ext cx="2871465" cy="493819"/>
          </a:xfrm>
          <a:prstGeom prst="rect">
            <a:avLst/>
          </a:prstGeom>
        </p:spPr>
      </p:pic>
    </p:spTree>
    <p:extLst>
      <p:ext uri="{BB962C8B-B14F-4D97-AF65-F5344CB8AC3E}">
        <p14:creationId xmlns:p14="http://schemas.microsoft.com/office/powerpoint/2010/main" val="4223868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7DC88A8-7C6E-48BB-96B5-C64B2672C30A}"/>
              </a:ext>
            </a:extLst>
          </p:cNvPr>
          <p:cNvSpPr txBox="1">
            <a:spLocks/>
          </p:cNvSpPr>
          <p:nvPr/>
        </p:nvSpPr>
        <p:spPr>
          <a:xfrm>
            <a:off x="263524" y="192389"/>
            <a:ext cx="7669213" cy="691547"/>
          </a:xfrm>
          <a:prstGeom prst="rect">
            <a:avLst/>
          </a:prstGeom>
        </p:spPr>
        <p:txBody>
          <a:bodyPr/>
          <a:lstStyle>
            <a:lvl1pPr algn="l" defTabSz="914400" rtl="0" eaLnBrk="1" latinLnBrk="0" hangingPunct="1">
              <a:lnSpc>
                <a:spcPct val="90000"/>
              </a:lnSpc>
              <a:spcBef>
                <a:spcPct val="0"/>
              </a:spcBef>
              <a:buNone/>
              <a:defRPr sz="3600" b="1" i="0" kern="1200">
                <a:solidFill>
                  <a:srgbClr val="07234B"/>
                </a:solidFill>
                <a:latin typeface="Arial" panose="020B0604020202020204" pitchFamily="34" charset="0"/>
                <a:ea typeface="Arial" panose="020B0604020202020204" pitchFamily="34" charset="0"/>
                <a:cs typeface="Arial" panose="020B0604020202020204" pitchFamily="34" charset="0"/>
              </a:defRPr>
            </a:lvl1pPr>
          </a:lstStyle>
          <a:p>
            <a:r>
              <a:rPr lang="en-CA" dirty="0"/>
              <a:t>Current Land Use</a:t>
            </a:r>
            <a:endParaRPr lang="en-US" dirty="0"/>
          </a:p>
        </p:txBody>
      </p:sp>
      <p:sp>
        <p:nvSpPr>
          <p:cNvPr id="10" name="Content Placeholder 9">
            <a:extLst>
              <a:ext uri="{FF2B5EF4-FFF2-40B4-BE49-F238E27FC236}">
                <a16:creationId xmlns:a16="http://schemas.microsoft.com/office/drawing/2014/main" id="{528A717C-6FC1-46E9-933A-C5C11B09F8EF}"/>
              </a:ext>
            </a:extLst>
          </p:cNvPr>
          <p:cNvSpPr>
            <a:spLocks noGrp="1"/>
          </p:cNvSpPr>
          <p:nvPr>
            <p:ph idx="1"/>
          </p:nvPr>
        </p:nvSpPr>
        <p:spPr>
          <a:xfrm>
            <a:off x="402012" y="883937"/>
            <a:ext cx="2677519" cy="4748638"/>
          </a:xfrm>
        </p:spPr>
        <p:txBody>
          <a:bodyPr/>
          <a:lstStyle/>
          <a:p>
            <a:pPr marL="0" indent="0">
              <a:buNone/>
            </a:pPr>
            <a:r>
              <a:rPr lang="en-CA" sz="3200" b="1" dirty="0"/>
              <a:t>Key Results</a:t>
            </a:r>
          </a:p>
          <a:p>
            <a:pPr>
              <a:buFont typeface="Wingdings" panose="05000000000000000000" pitchFamily="2" charset="2"/>
              <a:buChar char="§"/>
            </a:pPr>
            <a:r>
              <a:rPr lang="en-CA" sz="2000" dirty="0"/>
              <a:t>115 of the 183 (62.8%) of the properties are residential </a:t>
            </a:r>
          </a:p>
          <a:p>
            <a:pPr>
              <a:buFont typeface="Wingdings" panose="05000000000000000000" pitchFamily="2" charset="2"/>
              <a:buChar char="§"/>
            </a:pPr>
            <a:r>
              <a:rPr lang="en-US" sz="2000" dirty="0"/>
              <a:t>Mixed-use area containing civic, institutional and commercial buildings are near or in the commercial core, associated with the 19</a:t>
            </a:r>
            <a:r>
              <a:rPr lang="en-US" sz="2000" baseline="30000" dirty="0"/>
              <a:t>th</a:t>
            </a:r>
            <a:r>
              <a:rPr lang="en-US" sz="2000" dirty="0"/>
              <a:t> century settlement area. </a:t>
            </a:r>
          </a:p>
          <a:p>
            <a:endParaRPr lang="en-US" dirty="0"/>
          </a:p>
        </p:txBody>
      </p:sp>
      <p:pic>
        <p:nvPicPr>
          <p:cNvPr id="13" name="Picture 12">
            <a:extLst>
              <a:ext uri="{FF2B5EF4-FFF2-40B4-BE49-F238E27FC236}">
                <a16:creationId xmlns:a16="http://schemas.microsoft.com/office/drawing/2014/main" id="{EB2E4E06-6831-4C47-AA12-B23492E39AA5}"/>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1018169" y="5707696"/>
            <a:ext cx="1205460" cy="1150304"/>
          </a:xfrm>
          <a:prstGeom prst="rect">
            <a:avLst/>
          </a:prstGeom>
        </p:spPr>
      </p:pic>
      <p:pic>
        <p:nvPicPr>
          <p:cNvPr id="3" name="Picture 2">
            <a:extLst>
              <a:ext uri="{FF2B5EF4-FFF2-40B4-BE49-F238E27FC236}">
                <a16:creationId xmlns:a16="http://schemas.microsoft.com/office/drawing/2014/main" id="{C81E6CC1-814C-ACC9-BE03-DEB37612A85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3040272" y="861376"/>
            <a:ext cx="8888204" cy="4846320"/>
          </a:xfrm>
          <a:prstGeom prst="rect">
            <a:avLst/>
          </a:prstGeom>
          <a:noFill/>
          <a:ln>
            <a:noFill/>
          </a:ln>
          <a:extLst>
            <a:ext uri="{53640926-AAD7-44D8-BBD7-CCE9431645EC}">
              <a14:shadowObscured xmlns:a14="http://schemas.microsoft.com/office/drawing/2010/main"/>
            </a:ext>
          </a:extLst>
        </p:spPr>
      </p:pic>
      <p:pic>
        <p:nvPicPr>
          <p:cNvPr id="2" name="Picture 1">
            <a:extLst>
              <a:ext uri="{FF2B5EF4-FFF2-40B4-BE49-F238E27FC236}">
                <a16:creationId xmlns:a16="http://schemas.microsoft.com/office/drawing/2014/main" id="{AEC78AAD-4185-F9E8-7268-B988B45417A5}"/>
              </a:ext>
            </a:extLst>
          </p:cNvPr>
          <p:cNvPicPr>
            <a:picLocks noChangeAspect="1"/>
          </p:cNvPicPr>
          <p:nvPr/>
        </p:nvPicPr>
        <p:blipFill>
          <a:blip r:embed="rId5"/>
          <a:stretch>
            <a:fillRect/>
          </a:stretch>
        </p:blipFill>
        <p:spPr>
          <a:xfrm>
            <a:off x="9320535" y="0"/>
            <a:ext cx="2871465" cy="493819"/>
          </a:xfrm>
          <a:prstGeom prst="rect">
            <a:avLst/>
          </a:prstGeom>
        </p:spPr>
      </p:pic>
    </p:spTree>
    <p:extLst>
      <p:ext uri="{BB962C8B-B14F-4D97-AF65-F5344CB8AC3E}">
        <p14:creationId xmlns:p14="http://schemas.microsoft.com/office/powerpoint/2010/main" val="21852016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331EB64-3A33-769B-878D-FC09D5A3C3D0}"/>
              </a:ext>
            </a:extLst>
          </p:cNvPr>
          <p:cNvSpPr>
            <a:spLocks noGrp="1"/>
          </p:cNvSpPr>
          <p:nvPr>
            <p:ph sz="half" idx="1"/>
          </p:nvPr>
        </p:nvSpPr>
        <p:spPr>
          <a:xfrm>
            <a:off x="342787" y="1047488"/>
            <a:ext cx="3005906" cy="4943409"/>
          </a:xfrm>
        </p:spPr>
        <p:txBody>
          <a:bodyPr/>
          <a:lstStyle/>
          <a:p>
            <a:pPr marL="0" indent="0">
              <a:buNone/>
            </a:pPr>
            <a:r>
              <a:rPr lang="en-CA" b="1" dirty="0"/>
              <a:t>Key Results:</a:t>
            </a:r>
          </a:p>
          <a:p>
            <a:pPr marL="0" indent="0">
              <a:buNone/>
            </a:pPr>
            <a:r>
              <a:rPr lang="en-CA" dirty="0"/>
              <a:t>Four character areas:</a:t>
            </a:r>
          </a:p>
          <a:p>
            <a:pPr marL="514350" indent="-514350">
              <a:buAutoNum type="arabicPeriod"/>
            </a:pPr>
            <a:r>
              <a:rPr lang="en-US" sz="2000" dirty="0"/>
              <a:t>West End Residential (38 properties)</a:t>
            </a:r>
          </a:p>
          <a:p>
            <a:pPr marL="514350" indent="-514350">
              <a:buAutoNum type="arabicPeriod"/>
            </a:pPr>
            <a:r>
              <a:rPr lang="en-US" sz="2000" dirty="0"/>
              <a:t>Central Mixed-Use Area (60 properties)</a:t>
            </a:r>
          </a:p>
          <a:p>
            <a:pPr marL="514350" indent="-514350">
              <a:buAutoNum type="arabicPeriod"/>
            </a:pPr>
            <a:r>
              <a:rPr lang="en-US" sz="2000" dirty="0"/>
              <a:t>King Street Commercial Core (30 properties)</a:t>
            </a:r>
          </a:p>
          <a:p>
            <a:pPr marL="514350" indent="-514350">
              <a:buAutoNum type="arabicPeriod"/>
            </a:pPr>
            <a:r>
              <a:rPr lang="en-US" sz="2000" dirty="0"/>
              <a:t>East End Mixed-Use Corridor (55 properties)</a:t>
            </a:r>
          </a:p>
        </p:txBody>
      </p:sp>
      <p:sp>
        <p:nvSpPr>
          <p:cNvPr id="3" name="Title 2">
            <a:extLst>
              <a:ext uri="{FF2B5EF4-FFF2-40B4-BE49-F238E27FC236}">
                <a16:creationId xmlns:a16="http://schemas.microsoft.com/office/drawing/2014/main" id="{9934F443-3072-2925-73BC-3AF098E63036}"/>
              </a:ext>
            </a:extLst>
          </p:cNvPr>
          <p:cNvSpPr>
            <a:spLocks noGrp="1"/>
          </p:cNvSpPr>
          <p:nvPr>
            <p:ph type="title"/>
          </p:nvPr>
        </p:nvSpPr>
        <p:spPr>
          <a:xfrm>
            <a:off x="260132" y="284567"/>
            <a:ext cx="5552089" cy="758059"/>
          </a:xfrm>
        </p:spPr>
        <p:txBody>
          <a:bodyPr/>
          <a:lstStyle/>
          <a:p>
            <a:r>
              <a:rPr lang="en-CA" dirty="0"/>
              <a:t>Landscape Analysis </a:t>
            </a:r>
            <a:endParaRPr lang="en-US" dirty="0"/>
          </a:p>
        </p:txBody>
      </p:sp>
      <p:pic>
        <p:nvPicPr>
          <p:cNvPr id="6" name="Content Placeholder 5">
            <a:extLst>
              <a:ext uri="{FF2B5EF4-FFF2-40B4-BE49-F238E27FC236}">
                <a16:creationId xmlns:a16="http://schemas.microsoft.com/office/drawing/2014/main" id="{EF201DD1-493B-5337-6471-5AA6B1D21492}"/>
              </a:ext>
            </a:extLst>
          </p:cNvPr>
          <p:cNvPicPr>
            <a:picLocks noGrp="1" noChangeAspect="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3348693" y="1047488"/>
            <a:ext cx="8658921" cy="4663440"/>
          </a:xfrm>
          <a:prstGeom prst="rect">
            <a:avLst/>
          </a:prstGeom>
          <a:noFill/>
          <a:ln>
            <a:noFill/>
          </a:ln>
          <a:extLst>
            <a:ext uri="{53640926-AAD7-44D8-BBD7-CCE9431645EC}">
              <a14:shadowObscured xmlns:a14="http://schemas.microsoft.com/office/drawing/2010/main"/>
            </a:ext>
          </a:extLst>
        </p:spPr>
      </p:pic>
      <p:pic>
        <p:nvPicPr>
          <p:cNvPr id="2" name="Picture 1">
            <a:extLst>
              <a:ext uri="{FF2B5EF4-FFF2-40B4-BE49-F238E27FC236}">
                <a16:creationId xmlns:a16="http://schemas.microsoft.com/office/drawing/2014/main" id="{31FA771A-B43E-84EA-C3E1-393E90BA5FB5}"/>
              </a:ext>
            </a:extLst>
          </p:cNvPr>
          <p:cNvPicPr>
            <a:picLocks noChangeAspect="1"/>
          </p:cNvPicPr>
          <p:nvPr/>
        </p:nvPicPr>
        <p:blipFill>
          <a:blip r:embed="rId4"/>
          <a:stretch>
            <a:fillRect/>
          </a:stretch>
        </p:blipFill>
        <p:spPr>
          <a:xfrm>
            <a:off x="9320535" y="-55096"/>
            <a:ext cx="2871465" cy="493819"/>
          </a:xfrm>
          <a:prstGeom prst="rect">
            <a:avLst/>
          </a:prstGeom>
        </p:spPr>
      </p:pic>
    </p:spTree>
    <p:extLst>
      <p:ext uri="{BB962C8B-B14F-4D97-AF65-F5344CB8AC3E}">
        <p14:creationId xmlns:p14="http://schemas.microsoft.com/office/powerpoint/2010/main" val="1634942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E40067C-E86A-B222-CCA6-E83F619BFFA5}"/>
              </a:ext>
            </a:extLst>
          </p:cNvPr>
          <p:cNvPicPr>
            <a:picLocks noGrp="1" noChangeAspect="1"/>
          </p:cNvPicPr>
          <p:nvPr>
            <p:ph sz="half" idx="2"/>
          </p:nvPr>
        </p:nvPicPr>
        <p:blipFill rotWithShape="1">
          <a:blip r:embed="rId3" cstate="hqprint">
            <a:extLst>
              <a:ext uri="{28A0092B-C50C-407E-A947-70E740481C1C}">
                <a14:useLocalDpi xmlns:a14="http://schemas.microsoft.com/office/drawing/2010/main"/>
              </a:ext>
            </a:extLst>
          </a:blip>
          <a:srcRect l="788" t="1318" r="1377" b="1573"/>
          <a:stretch/>
        </p:blipFill>
        <p:spPr bwMode="auto">
          <a:xfrm>
            <a:off x="0" y="0"/>
            <a:ext cx="12192000" cy="6333621"/>
          </a:xfrm>
          <a:prstGeom prst="rect">
            <a:avLst/>
          </a:prstGeom>
          <a:noFill/>
          <a:ln>
            <a:noFill/>
          </a:ln>
          <a:extLst>
            <a:ext uri="{53640926-AAD7-44D8-BBD7-CCE9431645EC}">
              <a14:shadowObscured xmlns:a14="http://schemas.microsoft.com/office/drawing/2010/main"/>
            </a:ext>
          </a:extLst>
        </p:spPr>
      </p:pic>
      <p:pic>
        <p:nvPicPr>
          <p:cNvPr id="2" name="Picture 1">
            <a:extLst>
              <a:ext uri="{FF2B5EF4-FFF2-40B4-BE49-F238E27FC236}">
                <a16:creationId xmlns:a16="http://schemas.microsoft.com/office/drawing/2014/main" id="{F4F712D3-AD26-E0FD-3248-6C3B7211E91E}"/>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11018169" y="5707696"/>
            <a:ext cx="1205460" cy="1150304"/>
          </a:xfrm>
          <a:prstGeom prst="rect">
            <a:avLst/>
          </a:prstGeom>
        </p:spPr>
      </p:pic>
    </p:spTree>
    <p:extLst>
      <p:ext uri="{BB962C8B-B14F-4D97-AF65-F5344CB8AC3E}">
        <p14:creationId xmlns:p14="http://schemas.microsoft.com/office/powerpoint/2010/main" val="2242927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72A5F21-AC05-E783-9E70-404D445870FB}"/>
              </a:ext>
            </a:extLst>
          </p:cNvPr>
          <p:cNvPicPr>
            <a:picLocks noGrp="1" noChangeAspect="1"/>
          </p:cNvPicPr>
          <p:nvPr>
            <p:ph sz="half" idx="2"/>
          </p:nvPr>
        </p:nvPicPr>
        <p:blipFill rotWithShape="1">
          <a:blip r:embed="rId4" cstate="hqprint">
            <a:extLst>
              <a:ext uri="{28A0092B-C50C-407E-A947-70E740481C1C}">
                <a14:useLocalDpi xmlns:a14="http://schemas.microsoft.com/office/drawing/2010/main"/>
              </a:ext>
            </a:extLst>
          </a:blip>
          <a:srcRect l="724" t="1687" r="1646" b="3235"/>
          <a:stretch/>
        </p:blipFill>
        <p:spPr bwMode="auto">
          <a:xfrm>
            <a:off x="0" y="0"/>
            <a:ext cx="12192000" cy="6285055"/>
          </a:xfrm>
          <a:prstGeom prst="rect">
            <a:avLst/>
          </a:prstGeom>
          <a:noFill/>
          <a:ln>
            <a:noFill/>
          </a:ln>
          <a:extLst>
            <a:ext uri="{53640926-AAD7-44D8-BBD7-CCE9431645EC}">
              <a14:shadowObscured xmlns:a14="http://schemas.microsoft.com/office/drawing/2010/main"/>
            </a:ext>
          </a:extLst>
        </p:spPr>
      </p:pic>
      <p:pic>
        <p:nvPicPr>
          <p:cNvPr id="2" name="Picture 1">
            <a:extLst>
              <a:ext uri="{FF2B5EF4-FFF2-40B4-BE49-F238E27FC236}">
                <a16:creationId xmlns:a16="http://schemas.microsoft.com/office/drawing/2014/main" id="{CC33FF7D-D624-4A83-14E1-DACFBB28F21E}"/>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11018169" y="5707696"/>
            <a:ext cx="1205460" cy="1150304"/>
          </a:xfrm>
          <a:prstGeom prst="rect">
            <a:avLst/>
          </a:prstGeom>
        </p:spPr>
      </p:pic>
    </p:spTree>
    <p:extLst>
      <p:ext uri="{BB962C8B-B14F-4D97-AF65-F5344CB8AC3E}">
        <p14:creationId xmlns:p14="http://schemas.microsoft.com/office/powerpoint/2010/main" val="9207164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4486" y="1368290"/>
            <a:ext cx="6808753" cy="336657"/>
          </a:xfrm>
        </p:spPr>
        <p:txBody>
          <a:bodyPr/>
          <a:lstStyle/>
          <a:p>
            <a:r>
              <a:rPr lang="en-US" sz="4000" dirty="0"/>
              <a:t>Heritage Evaluation</a:t>
            </a:r>
            <a:br>
              <a:rPr lang="en-US" sz="2800" dirty="0"/>
            </a:br>
            <a:endParaRPr lang="en-US" sz="2800" dirty="0"/>
          </a:p>
        </p:txBody>
      </p:sp>
      <p:cxnSp>
        <p:nvCxnSpPr>
          <p:cNvPr id="15" name="Straight Connector 14">
            <a:extLst>
              <a:ext uri="{FF2B5EF4-FFF2-40B4-BE49-F238E27FC236}">
                <a16:creationId xmlns:a16="http://schemas.microsoft.com/office/drawing/2014/main" id="{9E4CD8E1-ACE9-487A-905A-58C700373C78}"/>
              </a:ext>
            </a:extLst>
          </p:cNvPr>
          <p:cNvCxnSpPr>
            <a:cxnSpLocks/>
          </p:cNvCxnSpPr>
          <p:nvPr/>
        </p:nvCxnSpPr>
        <p:spPr>
          <a:xfrm>
            <a:off x="900332" y="1955409"/>
            <a:ext cx="0" cy="2198448"/>
          </a:xfrm>
          <a:prstGeom prst="line">
            <a:avLst/>
          </a:prstGeom>
          <a:ln w="25400">
            <a:solidFill>
              <a:srgbClr val="DB363D"/>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outdoor, sky, text, building&#10;&#10;Description automatically generated">
            <a:extLst>
              <a:ext uri="{FF2B5EF4-FFF2-40B4-BE49-F238E27FC236}">
                <a16:creationId xmlns:a16="http://schemas.microsoft.com/office/drawing/2014/main" id="{A920BEF4-4133-A203-7E24-47D50714813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9745" b="8018"/>
          <a:stretch/>
        </p:blipFill>
        <p:spPr>
          <a:xfrm>
            <a:off x="1119880" y="1536618"/>
            <a:ext cx="6903359" cy="3784763"/>
          </a:xfrm>
          <a:prstGeom prst="rect">
            <a:avLst/>
          </a:prstGeom>
        </p:spPr>
      </p:pic>
    </p:spTree>
    <p:extLst>
      <p:ext uri="{BB962C8B-B14F-4D97-AF65-F5344CB8AC3E}">
        <p14:creationId xmlns:p14="http://schemas.microsoft.com/office/powerpoint/2010/main" val="1165782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1A1FF4D-2042-D3A0-9DC7-CE6F01662496}"/>
              </a:ext>
            </a:extLst>
          </p:cNvPr>
          <p:cNvSpPr>
            <a:spLocks noGrp="1"/>
          </p:cNvSpPr>
          <p:nvPr>
            <p:ph sz="half" idx="1"/>
          </p:nvPr>
        </p:nvSpPr>
        <p:spPr>
          <a:xfrm>
            <a:off x="838200" y="1465407"/>
            <a:ext cx="9346324" cy="4351338"/>
          </a:xfrm>
        </p:spPr>
        <p:txBody>
          <a:bodyPr/>
          <a:lstStyle/>
          <a:p>
            <a:pPr>
              <a:buFont typeface="Wingdings" panose="05000000000000000000" pitchFamily="2" charset="2"/>
              <a:buChar char="Ø"/>
            </a:pPr>
            <a:r>
              <a:rPr lang="en-CA" sz="2400" dirty="0"/>
              <a:t>Schedule 6 of Bill 23 amends the Ontario Heritage Act (</a:t>
            </a:r>
            <a:r>
              <a:rPr lang="en-CA" sz="2400" i="1" dirty="0"/>
              <a:t>OHA</a:t>
            </a:r>
            <a:r>
              <a:rPr lang="en-CA" sz="2400" dirty="0"/>
              <a:t>). </a:t>
            </a:r>
          </a:p>
          <a:p>
            <a:pPr>
              <a:buFont typeface="Wingdings" panose="05000000000000000000" pitchFamily="2" charset="2"/>
              <a:buChar char="Ø"/>
            </a:pPr>
            <a:r>
              <a:rPr lang="en-CA" sz="2400" dirty="0">
                <a:effectLst/>
                <a:latin typeface="Arial" panose="020B0604020202020204" pitchFamily="34" charset="0"/>
                <a:ea typeface="Times New Roman" panose="02020603050405020304" pitchFamily="18" charset="0"/>
                <a:cs typeface="Times New Roman" panose="02020603050405020304" pitchFamily="18" charset="0"/>
              </a:rPr>
              <a:t>When the </a:t>
            </a:r>
            <a:r>
              <a:rPr lang="en-CA" sz="2400" i="1" dirty="0">
                <a:effectLst/>
                <a:latin typeface="Arial" panose="020B0604020202020204" pitchFamily="34" charset="0"/>
                <a:ea typeface="Times New Roman" panose="02020603050405020304" pitchFamily="18" charset="0"/>
                <a:cs typeface="Times New Roman" panose="02020603050405020304" pitchFamily="18" charset="0"/>
              </a:rPr>
              <a:t>More Homes Built Faster Act</a:t>
            </a:r>
            <a:r>
              <a:rPr lang="en-CA" sz="2400" dirty="0">
                <a:effectLst/>
                <a:latin typeface="Arial" panose="020B0604020202020204" pitchFamily="34" charset="0"/>
                <a:ea typeface="Times New Roman" panose="02020603050405020304" pitchFamily="18" charset="0"/>
                <a:cs typeface="Times New Roman" panose="02020603050405020304" pitchFamily="18" charset="0"/>
              </a:rPr>
              <a:t>, 2022, came into force, so did Ontario Regulation 569/22 which included an amendment to section 41(1) of Part V of the </a:t>
            </a:r>
            <a:r>
              <a:rPr lang="en-CA" sz="2400" i="1" dirty="0">
                <a:effectLst/>
                <a:latin typeface="Arial" panose="020B0604020202020204" pitchFamily="34" charset="0"/>
                <a:ea typeface="Times New Roman" panose="02020603050405020304" pitchFamily="18" charset="0"/>
                <a:cs typeface="Times New Roman" panose="02020603050405020304" pitchFamily="18" charset="0"/>
              </a:rPr>
              <a:t>OHA</a:t>
            </a:r>
            <a:r>
              <a:rPr lang="en-CA" sz="2400" dirty="0">
                <a:effectLst/>
                <a:latin typeface="Arial" panose="020B0604020202020204" pitchFamily="34" charset="0"/>
                <a:ea typeface="Times New Roman" panose="02020603050405020304" pitchFamily="18" charset="0"/>
                <a:cs typeface="Times New Roman" panose="02020603050405020304" pitchFamily="18" charset="0"/>
              </a:rPr>
              <a:t> for HCDs providing newly developed criteria for evaluating a study area to see if it merits designation under the </a:t>
            </a:r>
            <a:r>
              <a:rPr lang="en-CA" sz="2400" i="1" dirty="0">
                <a:effectLst/>
                <a:latin typeface="Arial" panose="020B0604020202020204" pitchFamily="34" charset="0"/>
                <a:ea typeface="Times New Roman" panose="02020603050405020304" pitchFamily="18" charset="0"/>
                <a:cs typeface="Times New Roman" panose="02020603050405020304" pitchFamily="18" charset="0"/>
              </a:rPr>
              <a:t>OHA</a:t>
            </a:r>
            <a:r>
              <a:rPr lang="en-CA" sz="2400" dirty="0">
                <a:effectLst/>
                <a:latin typeface="Arial" panose="020B0604020202020204" pitchFamily="34" charset="0"/>
                <a:ea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CA" sz="2400" dirty="0">
                <a:cs typeface="Times New Roman" panose="02020603050405020304" pitchFamily="18" charset="0"/>
              </a:rPr>
              <a:t>Properties currently Listed on the Heritage Register in Town of Lincoln will require a Notice of Intention to Designate under Section 29 of the </a:t>
            </a:r>
            <a:r>
              <a:rPr kumimoji="0" lang="en-CA" sz="24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OHA</a:t>
            </a:r>
            <a:r>
              <a:rPr lang="en-CA" sz="2400" dirty="0">
                <a:cs typeface="Times New Roman" panose="02020603050405020304" pitchFamily="18" charset="0"/>
              </a:rPr>
              <a:t>, or they will be removed by January 1, 2025 and will not be permitted to be readded to the register for 5 years (and meet at least one criteria of the Ontario Regulation 9/06 to be eligible for listing).  </a:t>
            </a:r>
            <a:endParaRPr lang="en-US" sz="2400" dirty="0"/>
          </a:p>
        </p:txBody>
      </p:sp>
      <p:sp>
        <p:nvSpPr>
          <p:cNvPr id="4" name="Title 3">
            <a:extLst>
              <a:ext uri="{FF2B5EF4-FFF2-40B4-BE49-F238E27FC236}">
                <a16:creationId xmlns:a16="http://schemas.microsoft.com/office/drawing/2014/main" id="{14AAFF8E-F33A-A8E6-64D1-56B07A9F41FA}"/>
              </a:ext>
            </a:extLst>
          </p:cNvPr>
          <p:cNvSpPr>
            <a:spLocks noGrp="1"/>
          </p:cNvSpPr>
          <p:nvPr>
            <p:ph type="title"/>
          </p:nvPr>
        </p:nvSpPr>
        <p:spPr/>
        <p:txBody>
          <a:bodyPr/>
          <a:lstStyle/>
          <a:p>
            <a:r>
              <a:rPr lang="en-CA" dirty="0"/>
              <a:t>Bill 23, </a:t>
            </a:r>
            <a:r>
              <a:rPr kumimoji="0" lang="en-CA" i="1" u="none" strike="noStrike" kern="1200" cap="none" spc="0" normalizeH="0" baseline="0" noProof="0" dirty="0">
                <a:ln>
                  <a:noFill/>
                </a:ln>
                <a:solidFill>
                  <a:srgbClr val="000000"/>
                </a:solidFill>
                <a:effectLst/>
                <a:uLnTx/>
                <a:uFillTx/>
                <a:ea typeface="Times New Roman" panose="02020603050405020304" pitchFamily="18" charset="0"/>
              </a:rPr>
              <a:t>More Homes Built Faster Act, 2022</a:t>
            </a:r>
            <a:endParaRPr lang="en-US" i="1" dirty="0"/>
          </a:p>
        </p:txBody>
      </p:sp>
    </p:spTree>
    <p:extLst>
      <p:ext uri="{BB962C8B-B14F-4D97-AF65-F5344CB8AC3E}">
        <p14:creationId xmlns:p14="http://schemas.microsoft.com/office/powerpoint/2010/main" val="1770823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D899C7-3D34-3DEC-DE63-DEF3711727D3}"/>
              </a:ext>
            </a:extLst>
          </p:cNvPr>
          <p:cNvSpPr>
            <a:spLocks noGrp="1"/>
          </p:cNvSpPr>
          <p:nvPr>
            <p:ph sz="half" idx="1"/>
          </p:nvPr>
        </p:nvSpPr>
        <p:spPr>
          <a:xfrm>
            <a:off x="437493" y="1081087"/>
            <a:ext cx="4203779" cy="4695825"/>
          </a:xfrm>
        </p:spPr>
        <p:txBody>
          <a:bodyPr/>
          <a:lstStyle/>
          <a:p>
            <a:pPr marL="0" indent="0">
              <a:buNone/>
            </a:pPr>
            <a:r>
              <a:rPr lang="en-CA" sz="2000" dirty="0"/>
              <a:t>Key Steps to assess heritage evaluation of the Study Area</a:t>
            </a:r>
            <a:r>
              <a:rPr lang="en-CA" sz="1800" dirty="0"/>
              <a:t>: </a:t>
            </a:r>
          </a:p>
          <a:p>
            <a:pPr>
              <a:buFont typeface="Wingdings" panose="05000000000000000000" pitchFamily="2" charset="2"/>
              <a:buChar char="§"/>
            </a:pPr>
            <a:r>
              <a:rPr lang="en-US" sz="1800" dirty="0"/>
              <a:t>Complete individual property heritage evaluations (O. Reg. 9/06, example shown on this slide)</a:t>
            </a:r>
          </a:p>
          <a:p>
            <a:pPr>
              <a:buFont typeface="Wingdings" panose="05000000000000000000" pitchFamily="2" charset="2"/>
              <a:buChar char="§"/>
            </a:pPr>
            <a:r>
              <a:rPr lang="en-US" sz="1800" dirty="0"/>
              <a:t>Enter property evaluation results into Microsoft Excel for percentage calculation </a:t>
            </a:r>
          </a:p>
          <a:p>
            <a:pPr>
              <a:buFont typeface="Wingdings" panose="05000000000000000000" pitchFamily="2" charset="2"/>
              <a:buChar char="§"/>
            </a:pPr>
            <a:r>
              <a:rPr lang="en-US" sz="1800" dirty="0"/>
              <a:t>Complete a heritage evaluation table for the whole Study Area with statistics from the individual property evaluations (Apply the 25% threshold) (see next slide for Ontario Regulation 9/06 criteria)</a:t>
            </a:r>
          </a:p>
        </p:txBody>
      </p:sp>
      <p:sp>
        <p:nvSpPr>
          <p:cNvPr id="4" name="Title 3">
            <a:extLst>
              <a:ext uri="{FF2B5EF4-FFF2-40B4-BE49-F238E27FC236}">
                <a16:creationId xmlns:a16="http://schemas.microsoft.com/office/drawing/2014/main" id="{B5254080-714C-AC72-8AAF-41420FFA4A05}"/>
              </a:ext>
            </a:extLst>
          </p:cNvPr>
          <p:cNvSpPr>
            <a:spLocks noGrp="1"/>
          </p:cNvSpPr>
          <p:nvPr>
            <p:ph type="title"/>
          </p:nvPr>
        </p:nvSpPr>
        <p:spPr>
          <a:xfrm>
            <a:off x="437494" y="199699"/>
            <a:ext cx="4719145" cy="672662"/>
          </a:xfrm>
        </p:spPr>
        <p:txBody>
          <a:bodyPr/>
          <a:lstStyle/>
          <a:p>
            <a:r>
              <a:rPr lang="en-CA" dirty="0"/>
              <a:t>Heritage Evaluation </a:t>
            </a:r>
            <a:endParaRPr lang="en-US" dirty="0"/>
          </a:p>
        </p:txBody>
      </p:sp>
      <p:graphicFrame>
        <p:nvGraphicFramePr>
          <p:cNvPr id="3" name="Table 2">
            <a:extLst>
              <a:ext uri="{FF2B5EF4-FFF2-40B4-BE49-F238E27FC236}">
                <a16:creationId xmlns:a16="http://schemas.microsoft.com/office/drawing/2014/main" id="{781B77BB-48A3-DB43-EBBC-D48B27320360}"/>
              </a:ext>
            </a:extLst>
          </p:cNvPr>
          <p:cNvGraphicFramePr>
            <a:graphicFrameLocks noGrp="1"/>
          </p:cNvGraphicFramePr>
          <p:nvPr>
            <p:extLst>
              <p:ext uri="{D42A27DB-BD31-4B8C-83A1-F6EECF244321}">
                <p14:modId xmlns:p14="http://schemas.microsoft.com/office/powerpoint/2010/main" val="4164702651"/>
              </p:ext>
            </p:extLst>
          </p:nvPr>
        </p:nvGraphicFramePr>
        <p:xfrm>
          <a:off x="5276193" y="199699"/>
          <a:ext cx="6295698" cy="5570390"/>
        </p:xfrm>
        <a:graphic>
          <a:graphicData uri="http://schemas.openxmlformats.org/drawingml/2006/table">
            <a:tbl>
              <a:tblPr firstRow="1" firstCol="1" bandRow="1"/>
              <a:tblGrid>
                <a:gridCol w="4048297">
                  <a:extLst>
                    <a:ext uri="{9D8B030D-6E8A-4147-A177-3AD203B41FA5}">
                      <a16:colId xmlns:a16="http://schemas.microsoft.com/office/drawing/2014/main" val="2288772896"/>
                    </a:ext>
                  </a:extLst>
                </a:gridCol>
                <a:gridCol w="446504">
                  <a:extLst>
                    <a:ext uri="{9D8B030D-6E8A-4147-A177-3AD203B41FA5}">
                      <a16:colId xmlns:a16="http://schemas.microsoft.com/office/drawing/2014/main" val="2285775880"/>
                    </a:ext>
                  </a:extLst>
                </a:gridCol>
                <a:gridCol w="1800897">
                  <a:extLst>
                    <a:ext uri="{9D8B030D-6E8A-4147-A177-3AD203B41FA5}">
                      <a16:colId xmlns:a16="http://schemas.microsoft.com/office/drawing/2014/main" val="729725437"/>
                    </a:ext>
                  </a:extLst>
                </a:gridCol>
              </a:tblGrid>
              <a:tr h="240873">
                <a:tc gridSpan="2">
                  <a:txBody>
                    <a:bodyPr/>
                    <a:lstStyle/>
                    <a:p>
                      <a:pPr marL="0" marR="0">
                        <a:lnSpc>
                          <a:spcPct val="107000"/>
                        </a:lnSpc>
                        <a:spcBef>
                          <a:spcPts val="0"/>
                        </a:spcBef>
                        <a:spcAft>
                          <a:spcPts val="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Evaluation Sheet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a:txBody>
                    <a:bodyPr/>
                    <a:lstStyle/>
                    <a:p>
                      <a:pPr marL="0" marR="0">
                        <a:lnSpc>
                          <a:spcPct val="107000"/>
                        </a:lnSpc>
                        <a:spcBef>
                          <a:spcPts val="0"/>
                        </a:spcBef>
                        <a:spcAft>
                          <a:spcPts val="0"/>
                        </a:spcAft>
                      </a:pPr>
                      <a:r>
                        <a:rPr lang="en-CA" sz="1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r>
                        <a:rPr lang="en-US" sz="1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21025666"/>
                  </a:ext>
                </a:extLst>
              </a:tr>
              <a:tr h="240873">
                <a:tc gridSpan="2">
                  <a:txBody>
                    <a:bodyPr/>
                    <a:lstStyle/>
                    <a:p>
                      <a:pPr marL="0" marR="0">
                        <a:lnSpc>
                          <a:spcPct val="107000"/>
                        </a:lnSpc>
                        <a:spcBef>
                          <a:spcPts val="0"/>
                        </a:spcBef>
                        <a:spcAft>
                          <a:spcPts val="0"/>
                        </a:spcAft>
                      </a:pPr>
                      <a:r>
                        <a:rPr lang="en-US" sz="1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Property Address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a:txBody>
                    <a:bodyPr/>
                    <a:lstStyle/>
                    <a:p>
                      <a:pPr marL="0" marR="0">
                        <a:lnSpc>
                          <a:spcPct val="107000"/>
                        </a:lnSpc>
                        <a:spcBef>
                          <a:spcPts val="0"/>
                        </a:spcBef>
                        <a:spcAft>
                          <a:spcPts val="0"/>
                        </a:spcAft>
                      </a:pPr>
                      <a:r>
                        <a:rPr lang="en-US" sz="1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911815620"/>
                  </a:ext>
                </a:extLst>
              </a:tr>
              <a:tr h="155160">
                <a:tc>
                  <a:txBody>
                    <a:bodyPr/>
                    <a:lstStyle/>
                    <a:p>
                      <a:pPr marL="0" marR="0">
                        <a:lnSpc>
                          <a:spcPct val="107000"/>
                        </a:lnSpc>
                        <a:spcBef>
                          <a:spcPts val="0"/>
                        </a:spcBef>
                        <a:spcAft>
                          <a:spcPts val="0"/>
                        </a:spcAft>
                      </a:pPr>
                      <a:r>
                        <a:rPr lang="en-US" sz="1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Criteria</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lnSpc>
                          <a:spcPct val="107000"/>
                        </a:lnSpc>
                        <a:spcBef>
                          <a:spcPts val="0"/>
                        </a:spcBef>
                        <a:spcAft>
                          <a:spcPts val="0"/>
                        </a:spcAft>
                      </a:pPr>
                      <a:r>
                        <a:rPr lang="en-US" sz="1000" b="1" dirty="0">
                          <a:solidFill>
                            <a:srgbClr val="000000"/>
                          </a:solidFill>
                          <a:effectLst/>
                          <a:latin typeface="Segoe UI Symbol" panose="020B0502040204020203" pitchFamily="34" charset="0"/>
                          <a:ea typeface="Calibri" panose="020F0502020204030204" pitchFamily="34" charset="0"/>
                          <a:cs typeface="Segoe UI Symbol" panose="020B0502040204020203" pitchFamily="34" charset="0"/>
                        </a:rPr>
                        <a: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nSpc>
                          <a:spcPct val="107000"/>
                        </a:lnSpc>
                        <a:spcBef>
                          <a:spcPts val="0"/>
                        </a:spcBef>
                        <a:spcAft>
                          <a:spcPts val="0"/>
                        </a:spcAft>
                      </a:pPr>
                      <a:r>
                        <a:rPr lang="en-US" sz="1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Rationale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623414021"/>
                  </a:ext>
                </a:extLst>
              </a:tr>
              <a:tr h="584652">
                <a:tc>
                  <a:txBody>
                    <a:bodyPr/>
                    <a:lstStyle/>
                    <a:p>
                      <a:pPr marL="0" marR="0">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1. The property has design value or physical value because it is a rare, unique, representative or early example of a style, type, expression, material or construction method.</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b="1" dirty="0">
                          <a:effectLst/>
                          <a:latin typeface="Segoe UI Symbol" panose="020B0502040204020203" pitchFamily="34" charset="0"/>
                          <a:ea typeface="Calibri" panose="020F0502020204030204" pitchFamily="34" charset="0"/>
                          <a:cs typeface="Segoe UI Symbol" panose="020B0502040204020203" pitchFamily="34" charset="0"/>
                        </a:rPr>
                        <a: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This property is a representative example of a 2.5 storey Edwardian Classicism style brick house constructed c. 1909-1920.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5783120"/>
                  </a:ext>
                </a:extLst>
              </a:tr>
              <a:tr h="348431">
                <a:tc>
                  <a:txBody>
                    <a:bodyPr/>
                    <a:lstStyle/>
                    <a:p>
                      <a:pPr marL="0" marR="0">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2. The property has design value or physical value because it displays a high degree of craftsmanship or artistic merit.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Does not meet this criterion.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5399612"/>
                  </a:ext>
                </a:extLst>
              </a:tr>
              <a:tr h="460932">
                <a:tc>
                  <a:txBody>
                    <a:bodyPr/>
                    <a:lstStyle/>
                    <a:p>
                      <a:pPr marL="0" marR="0">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3. The property has design value or physical value because it demonstrates a high degree of technical or scientific achievement.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Does not meet this criterion.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6721494"/>
                  </a:ext>
                </a:extLst>
              </a:tr>
              <a:tr h="584652">
                <a:tc>
                  <a:txBody>
                    <a:bodyPr/>
                    <a:lstStyle/>
                    <a:p>
                      <a:pPr marL="0" marR="0">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4. The property has historical value or associative value because it has direct associations with a theme, event, belief, person, activity, organization or institution that is significant to a community.</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Not determined to meet this criterion at this time.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18950189"/>
                  </a:ext>
                </a:extLst>
              </a:tr>
              <a:tr h="577642">
                <a:tc>
                  <a:txBody>
                    <a:bodyPr/>
                    <a:lstStyle/>
                    <a:p>
                      <a:pPr marL="0" marR="0">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5.  The property has historical value or associative value because it yields, or has the potential to yield, information that contributes to an understanding of a community or culture.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Not determined to meet this criterion at this time.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0770674"/>
                  </a:ext>
                </a:extLst>
              </a:tr>
              <a:tr h="584652">
                <a:tc>
                  <a:txBody>
                    <a:bodyPr/>
                    <a:lstStyle/>
                    <a:p>
                      <a:pPr marL="0" marR="0">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6.  The property has historical value or associative value because it demonstrates or reflects the work or ideas of an architect, artist, builder, designer or theorist who is significant to a community.</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Not determined to meet this criterion at this time.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9676550"/>
                  </a:ext>
                </a:extLst>
              </a:tr>
              <a:tr h="577642">
                <a:tc>
                  <a:txBody>
                    <a:bodyPr/>
                    <a:lstStyle/>
                    <a:p>
                      <a:pPr marL="0" marR="0">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7.  The property has contextual value because it is important in defining, maintaining or supporting the character of an area.</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b="1" dirty="0">
                          <a:effectLst/>
                          <a:latin typeface="Segoe UI Symbol" panose="020B0502040204020203" pitchFamily="34" charset="0"/>
                          <a:ea typeface="Calibri" panose="020F0502020204030204" pitchFamily="34" charset="0"/>
                          <a:cs typeface="Segoe UI Symbol" panose="020B0502040204020203" pitchFamily="34" charset="0"/>
                        </a:rPr>
                        <a: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Supports the heritage character of the East End Mixed-Use Corridor.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1366470"/>
                  </a:ext>
                </a:extLst>
              </a:tr>
              <a:tr h="577642">
                <a:tc>
                  <a:txBody>
                    <a:bodyPr/>
                    <a:lstStyle/>
                    <a:p>
                      <a:pPr marL="0" marR="0">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8.  The property has contextual value because it is physically, functionally, visually or historically linked to its surroundings.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b="1" dirty="0">
                          <a:effectLst/>
                          <a:latin typeface="Segoe UI Symbol" panose="020B0502040204020203" pitchFamily="34" charset="0"/>
                          <a:ea typeface="Calibri" panose="020F0502020204030204" pitchFamily="34" charset="0"/>
                          <a:cs typeface="Segoe UI Symbol" panose="020B0502040204020203" pitchFamily="34" charset="0"/>
                        </a:rPr>
                        <a: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Is contextually linked to its surroundings.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1976127"/>
                  </a:ext>
                </a:extLst>
              </a:tr>
              <a:tr h="348431">
                <a:tc>
                  <a:txBody>
                    <a:bodyPr/>
                    <a:lstStyle/>
                    <a:p>
                      <a:pPr marL="0" marR="0">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9.  The property has contextual value because it is a landmark.</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Does not meet this criterion.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dirty="0">
                          <a:effectLst/>
                          <a:latin typeface="Arial" panose="020B0604020202020204" pitchFamily="34"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0665" marR="406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1612879"/>
                  </a:ext>
                </a:extLst>
              </a:tr>
            </a:tbl>
          </a:graphicData>
        </a:graphic>
      </p:graphicFrame>
    </p:spTree>
    <p:extLst>
      <p:ext uri="{BB962C8B-B14F-4D97-AF65-F5344CB8AC3E}">
        <p14:creationId xmlns:p14="http://schemas.microsoft.com/office/powerpoint/2010/main" val="9568256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672B2F-ECC9-10FC-DB38-C39C5C008317}"/>
              </a:ext>
            </a:extLst>
          </p:cNvPr>
          <p:cNvSpPr>
            <a:spLocks noGrp="1"/>
          </p:cNvSpPr>
          <p:nvPr>
            <p:ph type="title"/>
          </p:nvPr>
        </p:nvSpPr>
        <p:spPr>
          <a:xfrm>
            <a:off x="220717" y="168617"/>
            <a:ext cx="3752193" cy="966788"/>
          </a:xfrm>
        </p:spPr>
        <p:txBody>
          <a:bodyPr/>
          <a:lstStyle/>
          <a:p>
            <a:r>
              <a:rPr lang="en-CA" sz="3200" dirty="0"/>
              <a:t>Heritage Evaluation Results</a:t>
            </a:r>
            <a:endParaRPr lang="en-US" sz="3200" dirty="0"/>
          </a:p>
        </p:txBody>
      </p:sp>
      <p:sp>
        <p:nvSpPr>
          <p:cNvPr id="6" name="TextBox 5">
            <a:extLst>
              <a:ext uri="{FF2B5EF4-FFF2-40B4-BE49-F238E27FC236}">
                <a16:creationId xmlns:a16="http://schemas.microsoft.com/office/drawing/2014/main" id="{0BADDA34-70BF-625E-E19C-B9AD196281D8}"/>
              </a:ext>
            </a:extLst>
          </p:cNvPr>
          <p:cNvSpPr txBox="1"/>
          <p:nvPr/>
        </p:nvSpPr>
        <p:spPr>
          <a:xfrm>
            <a:off x="94593" y="1821288"/>
            <a:ext cx="3329152" cy="4226798"/>
          </a:xfrm>
          <a:prstGeom prst="rect">
            <a:avLst/>
          </a:prstGeom>
          <a:noFill/>
        </p:spPr>
        <p:txBody>
          <a:bodyPr wrap="square">
            <a:spAutoFit/>
          </a:bodyPr>
          <a:lstStyle/>
          <a:p>
            <a:pPr marL="342900" marR="0" lvl="0" indent="-342900" algn="l" defTabSz="914400" rtl="0" eaLnBrk="1" fontAlgn="auto" latinLnBrk="0" hangingPunct="1">
              <a:lnSpc>
                <a:spcPct val="90000"/>
              </a:lnSpc>
              <a:spcBef>
                <a:spcPts val="1000"/>
              </a:spcBef>
              <a:spcAft>
                <a:spcPts val="0"/>
              </a:spcAft>
              <a:buClr>
                <a:srgbClr val="DB363D"/>
              </a:buClr>
              <a:buSzTx/>
              <a:buFont typeface="Wingdings" panose="05000000000000000000" pitchFamily="2" charset="2"/>
              <a:buChar char="§"/>
              <a:tabLst/>
              <a:defRPr/>
            </a:pPr>
            <a:r>
              <a:rPr kumimoji="0" lang="en-CA" sz="2000" b="0" i="0" u="none" strike="noStrike" kern="1200" cap="none" spc="0" normalizeH="0" baseline="0" noProof="0" dirty="0">
                <a:ln>
                  <a:noFill/>
                </a:ln>
                <a:solidFill>
                  <a:prstClr val="black"/>
                </a:solidFill>
                <a:effectLst/>
                <a:uLnTx/>
                <a:uFillTx/>
                <a:latin typeface="Arial" panose="020B0604020202020204" pitchFamily="34" charset="0"/>
                <a:cs typeface="Times New Roman" panose="02020603050405020304" pitchFamily="18" charset="0"/>
              </a:rPr>
              <a:t>Complete heritage evaluation of the Study Area using the O. Reg. 9/06 criteria for HCDs (shown on this slide)</a:t>
            </a:r>
          </a:p>
          <a:p>
            <a:pPr marL="342900" marR="0" lvl="0" indent="-342900" algn="l" defTabSz="914400" rtl="0" eaLnBrk="1" fontAlgn="auto" latinLnBrk="0" hangingPunct="1">
              <a:lnSpc>
                <a:spcPct val="90000"/>
              </a:lnSpc>
              <a:spcBef>
                <a:spcPts val="1000"/>
              </a:spcBef>
              <a:spcAft>
                <a:spcPts val="0"/>
              </a:spcAft>
              <a:buClr>
                <a:srgbClr val="DB363D"/>
              </a:buClr>
              <a:buSzTx/>
              <a:buFont typeface="Wingdings" panose="05000000000000000000" pitchFamily="2" charset="2"/>
              <a:buChar char="§"/>
              <a:tabLst/>
              <a:defRPr/>
            </a:pPr>
            <a:r>
              <a:rPr kumimoji="0" lang="en-CA" sz="2000" b="0" i="0" u="none" strike="noStrike" kern="1200" cap="none" spc="0" normalizeH="0" baseline="0" noProof="0" dirty="0">
                <a:ln>
                  <a:noFill/>
                </a:ln>
                <a:solidFill>
                  <a:prstClr val="black"/>
                </a:solidFill>
                <a:effectLst/>
                <a:uLnTx/>
                <a:uFillTx/>
                <a:latin typeface="Arial" panose="020B0604020202020204" pitchFamily="34" charset="0"/>
                <a:cs typeface="Times New Roman" panose="02020603050405020304" pitchFamily="18" charset="0"/>
              </a:rPr>
              <a:t>Based on the evaluation of each criterion, the Study Area meets four of the nine criteria. The Study Area has design/physical value, historical associative value, contextual value. </a:t>
            </a:r>
          </a:p>
          <a:p>
            <a:pPr marR="0" lvl="0" algn="l" defTabSz="914400" rtl="0" eaLnBrk="1" fontAlgn="auto" latinLnBrk="0" hangingPunct="1">
              <a:lnSpc>
                <a:spcPct val="90000"/>
              </a:lnSpc>
              <a:spcBef>
                <a:spcPts val="1000"/>
              </a:spcBef>
              <a:spcAft>
                <a:spcPts val="0"/>
              </a:spcAft>
              <a:buClr>
                <a:srgbClr val="DB363D"/>
              </a:buClr>
              <a:buSzTx/>
              <a:tabLst/>
              <a:defRPr/>
            </a:pPr>
            <a:endParaRPr kumimoji="0" lang="en-CA" sz="2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p:txBody>
      </p:sp>
      <p:graphicFrame>
        <p:nvGraphicFramePr>
          <p:cNvPr id="7" name="Table 6">
            <a:extLst>
              <a:ext uri="{FF2B5EF4-FFF2-40B4-BE49-F238E27FC236}">
                <a16:creationId xmlns:a16="http://schemas.microsoft.com/office/drawing/2014/main" id="{1A1CCC45-B1D4-D202-9CA6-D83C321C9177}"/>
              </a:ext>
            </a:extLst>
          </p:cNvPr>
          <p:cNvGraphicFramePr>
            <a:graphicFrameLocks noGrp="1"/>
          </p:cNvGraphicFramePr>
          <p:nvPr>
            <p:extLst>
              <p:ext uri="{D42A27DB-BD31-4B8C-83A1-F6EECF244321}">
                <p14:modId xmlns:p14="http://schemas.microsoft.com/office/powerpoint/2010/main" val="2711541905"/>
              </p:ext>
            </p:extLst>
          </p:nvPr>
        </p:nvGraphicFramePr>
        <p:xfrm>
          <a:off x="3615559" y="273290"/>
          <a:ext cx="8276899" cy="5824264"/>
        </p:xfrm>
        <a:graphic>
          <a:graphicData uri="http://schemas.openxmlformats.org/drawingml/2006/table">
            <a:tbl>
              <a:tblPr firstRow="1" firstCol="1" bandRow="1"/>
              <a:tblGrid>
                <a:gridCol w="5713636">
                  <a:extLst>
                    <a:ext uri="{9D8B030D-6E8A-4147-A177-3AD203B41FA5}">
                      <a16:colId xmlns:a16="http://schemas.microsoft.com/office/drawing/2014/main" val="615055645"/>
                    </a:ext>
                  </a:extLst>
                </a:gridCol>
                <a:gridCol w="2563263">
                  <a:extLst>
                    <a:ext uri="{9D8B030D-6E8A-4147-A177-3AD203B41FA5}">
                      <a16:colId xmlns:a16="http://schemas.microsoft.com/office/drawing/2014/main" val="1270500533"/>
                    </a:ext>
                  </a:extLst>
                </a:gridCol>
              </a:tblGrid>
              <a:tr h="346046">
                <a:tc gridSpan="2">
                  <a:txBody>
                    <a:bodyPr/>
                    <a:lstStyle/>
                    <a:p>
                      <a:pPr marL="0" marR="0">
                        <a:lnSpc>
                          <a:spcPct val="107000"/>
                        </a:lnSpc>
                        <a:spcBef>
                          <a:spcPts val="0"/>
                        </a:spcBef>
                        <a:spcAft>
                          <a:spcPts val="0"/>
                        </a:spcAft>
                      </a:pPr>
                      <a:r>
                        <a:rPr lang="en-CA" sz="1200" b="1" kern="1200" dirty="0">
                          <a:solidFill>
                            <a:srgbClr val="000000"/>
                          </a:solidFill>
                          <a:effectLst/>
                          <a:latin typeface="Arial" panose="020B0604020202020204" pitchFamily="34" charset="0"/>
                          <a:ea typeface="DIN 2014"/>
                          <a:cs typeface="Times New Roman" panose="02020603050405020304" pitchFamily="18" charset="0"/>
                        </a:rPr>
                        <a:t>1. At least 25 per cent of the properties within the municipality or defined area or areas satisfy two or more of the following: </a:t>
                      </a: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28114" marR="281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025444611"/>
                  </a:ext>
                </a:extLst>
              </a:tr>
              <a:tr h="697997">
                <a:tc>
                  <a:txBody>
                    <a:bodyPr/>
                    <a:lstStyle/>
                    <a:p>
                      <a:pPr marL="0" marR="0">
                        <a:lnSpc>
                          <a:spcPct val="107000"/>
                        </a:lnSpc>
                        <a:spcBef>
                          <a:spcPts val="0"/>
                        </a:spcBef>
                        <a:spcAft>
                          <a:spcPts val="0"/>
                        </a:spcAft>
                      </a:pPr>
                      <a:r>
                        <a:rPr lang="en-CA" sz="1200" kern="12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a:t>
                      </a:r>
                      <a:r>
                        <a:rPr lang="en-CA" sz="1200" kern="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The properties have design value or physical value because they are rare, unique, representative or early examples of a style, type, expression, material or construction method.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8114" marR="281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3600" b="1" dirty="0">
                          <a:solidFill>
                            <a:schemeClr val="accent6">
                              <a:lumMod val="50000"/>
                            </a:schemeClr>
                          </a:solidFill>
                          <a:effectLst/>
                          <a:latin typeface="Segoe UI Symbol" panose="020B0502040204020203" pitchFamily="34" charset="0"/>
                          <a:ea typeface="Calibri" panose="020F0502020204030204" pitchFamily="34" charset="0"/>
                          <a:cs typeface="Times New Roman" panose="02020603050405020304" pitchFamily="18" charset="0"/>
                        </a:rPr>
                        <a:t>✓</a:t>
                      </a:r>
                      <a:r>
                        <a:rPr lang="en-US" sz="4000" dirty="0">
                          <a:solidFill>
                            <a:srgbClr val="000000"/>
                          </a:solidFill>
                          <a:effectLst/>
                          <a:latin typeface="Segoe UI Symbol" panose="020B0502040204020203" pitchFamily="34" charset="0"/>
                          <a:ea typeface="Calibri" panose="020F0502020204030204" pitchFamily="34" charset="0"/>
                          <a:cs typeface="Times New Roman" panose="02020603050405020304" pitchFamily="18" charset="0"/>
                        </a:rPr>
                        <a:t> </a:t>
                      </a:r>
                      <a:r>
                        <a:rPr lang="en-US" sz="1200" b="1" dirty="0">
                          <a:solidFill>
                            <a:srgbClr val="000000"/>
                          </a:solidFill>
                          <a:effectLst/>
                          <a:latin typeface="+mn-lt"/>
                          <a:ea typeface="Calibri" panose="020F0502020204030204" pitchFamily="34" charset="0"/>
                          <a:cs typeface="Times New Roman" panose="02020603050405020304" pitchFamily="18" charset="0"/>
                        </a:rPr>
                        <a:t>(56.8%, 104 of 183 properties)</a:t>
                      </a:r>
                      <a:endParaRPr lang="en-US" sz="1200" b="1" dirty="0">
                        <a:effectLst/>
                        <a:latin typeface="+mn-lt"/>
                        <a:ea typeface="Calibri" panose="020F0502020204030204" pitchFamily="34" charset="0"/>
                        <a:cs typeface="Times New Roman" panose="02020603050405020304" pitchFamily="18" charset="0"/>
                      </a:endParaRPr>
                    </a:p>
                  </a:txBody>
                  <a:tcPr marL="28114" marR="281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829980"/>
                  </a:ext>
                </a:extLst>
              </a:tr>
              <a:tr h="463363">
                <a:tc>
                  <a:txBody>
                    <a:bodyPr/>
                    <a:lstStyle/>
                    <a:p>
                      <a:pPr marL="0" marR="0">
                        <a:lnSpc>
                          <a:spcPct val="107000"/>
                        </a:lnSpc>
                        <a:spcBef>
                          <a:spcPts val="0"/>
                        </a:spcBef>
                        <a:spcAft>
                          <a:spcPts val="0"/>
                        </a:spcAft>
                      </a:pPr>
                      <a:r>
                        <a:rPr lang="en-CA" sz="1200" kern="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ii. The properties have design value or physical value because they display a high degree of craftsmanship or artistic merit.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8114" marR="281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500" dirty="0">
                          <a:effectLst/>
                          <a:latin typeface="Calibri" panose="020F0502020204030204" pitchFamily="34" charset="0"/>
                          <a:ea typeface="Calibri" panose="020F0502020204030204" pitchFamily="34" charset="0"/>
                          <a:cs typeface="Times New Roman" panose="02020603050405020304" pitchFamily="18" charset="0"/>
                        </a:rPr>
                        <a:t> </a:t>
                      </a:r>
                    </a:p>
                  </a:txBody>
                  <a:tcPr marL="28114" marR="281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0623032"/>
                  </a:ext>
                </a:extLst>
              </a:tr>
              <a:tr h="463363">
                <a:tc>
                  <a:txBody>
                    <a:bodyPr/>
                    <a:lstStyle/>
                    <a:p>
                      <a:pPr marL="0" marR="0">
                        <a:lnSpc>
                          <a:spcPct val="107000"/>
                        </a:lnSpc>
                        <a:spcBef>
                          <a:spcPts val="0"/>
                        </a:spcBef>
                        <a:spcAft>
                          <a:spcPts val="0"/>
                        </a:spcAft>
                      </a:pPr>
                      <a:r>
                        <a:rPr lang="en-CA" sz="1200" kern="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iii. The properties have design value or physical value because they demonstrate a high degree of technical or scientific achievement.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8114" marR="281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500" dirty="0">
                          <a:effectLst/>
                          <a:latin typeface="Calibri" panose="020F0502020204030204" pitchFamily="34" charset="0"/>
                          <a:ea typeface="Calibri" panose="020F0502020204030204" pitchFamily="34" charset="0"/>
                          <a:cs typeface="Times New Roman" panose="02020603050405020304" pitchFamily="18" charset="0"/>
                        </a:rPr>
                        <a:t> </a:t>
                      </a:r>
                    </a:p>
                  </a:txBody>
                  <a:tcPr marL="28114" marR="281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0203186"/>
                  </a:ext>
                </a:extLst>
              </a:tr>
              <a:tr h="697997">
                <a:tc>
                  <a:txBody>
                    <a:bodyPr/>
                    <a:lstStyle/>
                    <a:p>
                      <a:pPr marL="0" marR="0">
                        <a:lnSpc>
                          <a:spcPct val="107000"/>
                        </a:lnSpc>
                        <a:spcBef>
                          <a:spcPts val="0"/>
                        </a:spcBef>
                        <a:spcAft>
                          <a:spcPts val="0"/>
                        </a:spcAft>
                      </a:pPr>
                      <a:r>
                        <a:rPr lang="en-CA" sz="1200" kern="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iv. The properties have historical value or associative value because they have a direct association with a theme, event, belief, person, activity, organization or institution that is significant to a community.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8114" marR="281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4000" b="1" dirty="0">
                          <a:solidFill>
                            <a:schemeClr val="accent6">
                              <a:lumMod val="50000"/>
                            </a:schemeClr>
                          </a:solidFill>
                          <a:effectLst/>
                          <a:latin typeface="Segoe UI Symbol" panose="020B0502040204020203" pitchFamily="34" charset="0"/>
                          <a:ea typeface="Calibri" panose="020F0502020204030204" pitchFamily="34" charset="0"/>
                          <a:cs typeface="Times New Roman" panose="02020603050405020304" pitchFamily="18" charset="0"/>
                        </a:rPr>
                        <a:t>✓</a:t>
                      </a:r>
                      <a:r>
                        <a:rPr lang="en-US" sz="4000" dirty="0">
                          <a:solidFill>
                            <a:srgbClr val="000000"/>
                          </a:solidFill>
                          <a:effectLst/>
                          <a:latin typeface="Segoe UI Symbol" panose="020B0502040204020203" pitchFamily="34" charset="0"/>
                          <a:ea typeface="Calibri" panose="020F0502020204030204" pitchFamily="34" charset="0"/>
                          <a:cs typeface="Times New Roman" panose="02020603050405020304" pitchFamily="18" charset="0"/>
                        </a:rPr>
                        <a:t> </a:t>
                      </a:r>
                      <a:r>
                        <a:rPr kumimoji="0" lang="en-US" sz="1200" b="1" i="0" u="none" strike="noStrike" kern="1200" cap="none" spc="0" normalizeH="0" baseline="0" noProof="0" dirty="0">
                          <a:ln>
                            <a:noFill/>
                          </a:ln>
                          <a:solidFill>
                            <a:srgbClr val="000000"/>
                          </a:solidFill>
                          <a:effectLst/>
                          <a:uLnTx/>
                          <a:uFillTx/>
                          <a:latin typeface="+mn-lt"/>
                          <a:ea typeface="Calibri" panose="020F0502020204030204" pitchFamily="34" charset="0"/>
                          <a:cs typeface="Times New Roman" panose="02020603050405020304" pitchFamily="18" charset="0"/>
                        </a:rPr>
                        <a:t>(27.9%, 51 of 183 properties)</a:t>
                      </a:r>
                      <a:endParaRPr lang="en-US" sz="4000" b="1" dirty="0">
                        <a:effectLst/>
                        <a:latin typeface="Calibri" panose="020F0502020204030204" pitchFamily="34" charset="0"/>
                        <a:ea typeface="Calibri" panose="020F0502020204030204" pitchFamily="34" charset="0"/>
                        <a:cs typeface="Times New Roman" panose="02020603050405020304" pitchFamily="18" charset="0"/>
                      </a:endParaRPr>
                    </a:p>
                  </a:txBody>
                  <a:tcPr marL="28114" marR="281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7764905"/>
                  </a:ext>
                </a:extLst>
              </a:tr>
              <a:tr h="697997">
                <a:tc>
                  <a:txBody>
                    <a:bodyPr/>
                    <a:lstStyle/>
                    <a:p>
                      <a:pPr marL="0" marR="0">
                        <a:lnSpc>
                          <a:spcPct val="107000"/>
                        </a:lnSpc>
                        <a:spcBef>
                          <a:spcPts val="0"/>
                        </a:spcBef>
                        <a:spcAft>
                          <a:spcPts val="0"/>
                        </a:spcAft>
                      </a:pPr>
                      <a:r>
                        <a:rPr lang="en-CA" sz="1200" kern="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 The properties have historical value or associative value because they yield, or have the potential to yield, information that contributes to an understanding of a community or culture.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8114" marR="281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500" dirty="0">
                          <a:effectLst/>
                          <a:latin typeface="Calibri" panose="020F0502020204030204" pitchFamily="34" charset="0"/>
                          <a:ea typeface="Calibri" panose="020F0502020204030204" pitchFamily="34" charset="0"/>
                          <a:cs typeface="Times New Roman" panose="02020603050405020304" pitchFamily="18" charset="0"/>
                        </a:rPr>
                        <a:t> </a:t>
                      </a:r>
                    </a:p>
                  </a:txBody>
                  <a:tcPr marL="28114" marR="281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8112114"/>
                  </a:ext>
                </a:extLst>
              </a:tr>
              <a:tr h="739412">
                <a:tc>
                  <a:txBody>
                    <a:bodyPr/>
                    <a:lstStyle/>
                    <a:p>
                      <a:pPr marL="0" marR="0">
                        <a:lnSpc>
                          <a:spcPct val="107000"/>
                        </a:lnSpc>
                        <a:spcBef>
                          <a:spcPts val="0"/>
                        </a:spcBef>
                        <a:spcAft>
                          <a:spcPts val="0"/>
                        </a:spcAft>
                      </a:pPr>
                      <a:r>
                        <a:rPr lang="en-CA" sz="1200" kern="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vi. The properties have historical value or associative value because they demonstrate or reflect the work or ideas of an architect, artist, builder, designer or theorist who is significant to a community.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8114" marR="281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28114" marR="281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5751688"/>
                  </a:ext>
                </a:extLst>
              </a:tr>
              <a:tr h="463363">
                <a:tc>
                  <a:txBody>
                    <a:bodyPr/>
                    <a:lstStyle/>
                    <a:p>
                      <a:pPr marL="0" marR="0">
                        <a:lnSpc>
                          <a:spcPct val="107000"/>
                        </a:lnSpc>
                        <a:spcBef>
                          <a:spcPts val="0"/>
                        </a:spcBef>
                        <a:spcAft>
                          <a:spcPts val="0"/>
                        </a:spcAft>
                      </a:pPr>
                      <a:r>
                        <a:rPr lang="en-CA" sz="1200" kern="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vii. The properties have contextual value because they define, maintain or support the character of the district.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28114" marR="281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4000" b="1" dirty="0">
                          <a:solidFill>
                            <a:schemeClr val="accent6">
                              <a:lumMod val="50000"/>
                            </a:schemeClr>
                          </a:solidFill>
                          <a:effectLst/>
                          <a:latin typeface="Segoe UI Symbol" panose="020B0502040204020203" pitchFamily="34" charset="0"/>
                          <a:ea typeface="Calibri" panose="020F0502020204030204" pitchFamily="34" charset="0"/>
                          <a:cs typeface="Times New Roman" panose="02020603050405020304" pitchFamily="18" charset="0"/>
                        </a:rPr>
                        <a:t>✓</a:t>
                      </a:r>
                      <a:r>
                        <a:rPr lang="en-US" sz="4000" dirty="0">
                          <a:solidFill>
                            <a:srgbClr val="000000"/>
                          </a:solidFill>
                          <a:effectLst/>
                          <a:latin typeface="Segoe UI Symbol" panose="020B0502040204020203" pitchFamily="34" charset="0"/>
                          <a:ea typeface="Calibri" panose="020F0502020204030204" pitchFamily="34" charset="0"/>
                          <a:cs typeface="Times New Roman" panose="02020603050405020304" pitchFamily="18" charset="0"/>
                        </a:rPr>
                        <a:t> </a:t>
                      </a:r>
                      <a:r>
                        <a:rPr kumimoji="0" lang="en-US" sz="1200" b="1" i="0" u="none" strike="noStrike" kern="1200" cap="none" spc="0" normalizeH="0" baseline="0" noProof="0" dirty="0">
                          <a:ln>
                            <a:noFill/>
                          </a:ln>
                          <a:solidFill>
                            <a:srgbClr val="000000"/>
                          </a:solidFill>
                          <a:effectLst/>
                          <a:uLnTx/>
                          <a:uFillTx/>
                          <a:latin typeface="+mn-lt"/>
                          <a:ea typeface="Calibri" panose="020F0502020204030204" pitchFamily="34" charset="0"/>
                          <a:cs typeface="Times New Roman" panose="02020603050405020304" pitchFamily="18" charset="0"/>
                        </a:rPr>
                        <a:t>(60.6%, 111 of 183 properties)</a:t>
                      </a:r>
                      <a:endParaRPr lang="en-US" sz="4000" b="1" dirty="0">
                        <a:effectLst/>
                        <a:latin typeface="Calibri" panose="020F0502020204030204" pitchFamily="34" charset="0"/>
                        <a:ea typeface="Calibri" panose="020F0502020204030204" pitchFamily="34" charset="0"/>
                        <a:cs typeface="Times New Roman" panose="02020603050405020304" pitchFamily="18" charset="0"/>
                      </a:endParaRPr>
                    </a:p>
                  </a:txBody>
                  <a:tcPr marL="28114" marR="281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11908203"/>
                  </a:ext>
                </a:extLst>
              </a:tr>
              <a:tr h="463363">
                <a:tc>
                  <a:txBody>
                    <a:bodyPr/>
                    <a:lstStyle/>
                    <a:p>
                      <a:pPr marL="0" marR="0">
                        <a:lnSpc>
                          <a:spcPct val="107000"/>
                        </a:lnSpc>
                        <a:spcBef>
                          <a:spcPts val="0"/>
                        </a:spcBef>
                        <a:spcAft>
                          <a:spcPts val="0"/>
                        </a:spcAft>
                      </a:pPr>
                      <a:r>
                        <a:rPr lang="en-CA" sz="12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viii. The properties have contextual value because they are physically, functionally, visually or historically linked to each other.</a:t>
                      </a:r>
                      <a:endParaRPr lang="en-US"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8114" marR="281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0000"/>
                        </a:lnSpc>
                        <a:spcBef>
                          <a:spcPts val="0"/>
                        </a:spcBef>
                        <a:spcAft>
                          <a:spcPts val="0"/>
                        </a:spcAft>
                      </a:pPr>
                      <a:r>
                        <a:rPr lang="en-US" sz="4000" b="1" dirty="0">
                          <a:solidFill>
                            <a:schemeClr val="accent6">
                              <a:lumMod val="50000"/>
                            </a:schemeClr>
                          </a:solidFill>
                          <a:effectLst/>
                          <a:latin typeface="Segoe UI Symbol" panose="020B0502040204020203" pitchFamily="34" charset="0"/>
                          <a:ea typeface="Calibri" panose="020F0502020204030204" pitchFamily="34" charset="0"/>
                          <a:cs typeface="Times New Roman" panose="02020603050405020304" pitchFamily="18" charset="0"/>
                        </a:rPr>
                        <a:t>✓</a:t>
                      </a:r>
                      <a:r>
                        <a:rPr lang="en-US" sz="4000" dirty="0">
                          <a:solidFill>
                            <a:schemeClr val="accent6">
                              <a:lumMod val="50000"/>
                            </a:schemeClr>
                          </a:solidFill>
                          <a:effectLst/>
                          <a:latin typeface="Segoe UI Symbol" panose="020B0502040204020203" pitchFamily="34" charset="0"/>
                          <a:ea typeface="Calibri" panose="020F0502020204030204" pitchFamily="34" charset="0"/>
                          <a:cs typeface="Times New Roman" panose="02020603050405020304" pitchFamily="18" charset="0"/>
                        </a:rPr>
                        <a:t> </a:t>
                      </a:r>
                      <a:r>
                        <a:rPr kumimoji="0" lang="en-US" sz="1200" b="1" i="0" u="none" strike="noStrike" kern="1200" cap="none" spc="0" normalizeH="0" baseline="0" noProof="0" dirty="0">
                          <a:ln>
                            <a:noFill/>
                          </a:ln>
                          <a:solidFill>
                            <a:schemeClr val="accent6">
                              <a:lumMod val="50000"/>
                            </a:schemeClr>
                          </a:solidFill>
                          <a:effectLst/>
                          <a:uLnTx/>
                          <a:uFillTx/>
                          <a:latin typeface="+mn-lt"/>
                          <a:ea typeface="Calibri" panose="020F0502020204030204" pitchFamily="34" charset="0"/>
                          <a:cs typeface="Times New Roman" panose="02020603050405020304" pitchFamily="18" charset="0"/>
                        </a:rPr>
                        <a:t>(60.1%, 110 of 183 properties)</a:t>
                      </a:r>
                      <a:endParaRPr lang="en-US" sz="4000" b="1"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28114" marR="281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5342930"/>
                  </a:ext>
                </a:extLst>
              </a:tr>
              <a:tr h="463363">
                <a:tc>
                  <a:txBody>
                    <a:bodyPr/>
                    <a:lstStyle/>
                    <a:p>
                      <a:pPr marL="0" marR="0">
                        <a:lnSpc>
                          <a:spcPct val="107000"/>
                        </a:lnSpc>
                        <a:spcBef>
                          <a:spcPts val="0"/>
                        </a:spcBef>
                        <a:spcAft>
                          <a:spcPts val="0"/>
                        </a:spcAft>
                      </a:pPr>
                      <a:r>
                        <a:rPr lang="en-CA" sz="1200" kern="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ix. The properties have contextual value because they are defined by, planned around or are themselves a landmark. O. Reg. 569/22, s. 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8114" marR="281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500" dirty="0">
                          <a:effectLst/>
                          <a:latin typeface="Calibri" panose="020F0502020204030204" pitchFamily="34" charset="0"/>
                          <a:ea typeface="Calibri" panose="020F0502020204030204" pitchFamily="34" charset="0"/>
                          <a:cs typeface="Times New Roman" panose="02020603050405020304" pitchFamily="18" charset="0"/>
                        </a:rPr>
                        <a:t> </a:t>
                      </a:r>
                    </a:p>
                  </a:txBody>
                  <a:tcPr marL="28114" marR="281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4484416"/>
                  </a:ext>
                </a:extLst>
              </a:tr>
            </a:tbl>
          </a:graphicData>
        </a:graphic>
      </p:graphicFrame>
    </p:spTree>
    <p:extLst>
      <p:ext uri="{BB962C8B-B14F-4D97-AF65-F5344CB8AC3E}">
        <p14:creationId xmlns:p14="http://schemas.microsoft.com/office/powerpoint/2010/main" val="3066983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E1582FB-FDFF-E27E-F91C-D5BCE0112EDE}"/>
              </a:ext>
            </a:extLst>
          </p:cNvPr>
          <p:cNvSpPr>
            <a:spLocks noGrp="1"/>
          </p:cNvSpPr>
          <p:nvPr>
            <p:ph sz="half" idx="1"/>
          </p:nvPr>
        </p:nvSpPr>
        <p:spPr>
          <a:xfrm>
            <a:off x="336331" y="763316"/>
            <a:ext cx="5683469" cy="5826670"/>
          </a:xfrm>
        </p:spPr>
        <p:txBody>
          <a:bodyPr>
            <a:normAutofit/>
          </a:bodyPr>
          <a:lstStyle/>
          <a:p>
            <a:pPr marL="0" indent="0">
              <a:buNone/>
            </a:pPr>
            <a:r>
              <a:rPr lang="en-CA" dirty="0"/>
              <a:t>The HCD Study Area was determined to have design/physical value. </a:t>
            </a:r>
          </a:p>
          <a:p>
            <a:pPr>
              <a:lnSpc>
                <a:spcPct val="100000"/>
              </a:lnSpc>
              <a:buFont typeface="Wingdings" panose="05000000000000000000" pitchFamily="2" charset="2"/>
              <a:buChar char="§"/>
            </a:pPr>
            <a:r>
              <a:rPr lang="en-CA" sz="1900" dirty="0">
                <a:effectLst/>
                <a:latin typeface="Arial" panose="020B0604020202020204" pitchFamily="34" charset="0"/>
                <a:ea typeface="Times New Roman" panose="02020603050405020304" pitchFamily="18" charset="0"/>
              </a:rPr>
              <a:t>A representative example of a ‘Main Street’ corridor which comprises of King Street and historic offshoots down William, Queen, and Mountain streets. Collectively, the properties within the HCD Study Area reflect the 19</a:t>
            </a:r>
            <a:r>
              <a:rPr lang="en-CA" sz="1900" baseline="30000" dirty="0">
                <a:effectLst/>
                <a:latin typeface="Arial" panose="020B0604020202020204" pitchFamily="34" charset="0"/>
                <a:ea typeface="Times New Roman" panose="02020603050405020304" pitchFamily="18" charset="0"/>
              </a:rPr>
              <a:t>th</a:t>
            </a:r>
            <a:r>
              <a:rPr lang="en-CA" sz="1900" dirty="0">
                <a:effectLst/>
                <a:latin typeface="Arial" panose="020B0604020202020204" pitchFamily="34" charset="0"/>
                <a:ea typeface="Times New Roman" panose="02020603050405020304" pitchFamily="18" charset="0"/>
              </a:rPr>
              <a:t>  century settlement area. Individually, the area contains a high representation of buildings that are rare, unique, early, and representative examples of a variety of Ontario architectural styles.</a:t>
            </a:r>
          </a:p>
        </p:txBody>
      </p:sp>
      <p:sp>
        <p:nvSpPr>
          <p:cNvPr id="4" name="Title 3">
            <a:extLst>
              <a:ext uri="{FF2B5EF4-FFF2-40B4-BE49-F238E27FC236}">
                <a16:creationId xmlns:a16="http://schemas.microsoft.com/office/drawing/2014/main" id="{62089BED-EC44-6DD7-41AE-74A399083D1E}"/>
              </a:ext>
            </a:extLst>
          </p:cNvPr>
          <p:cNvSpPr>
            <a:spLocks noGrp="1"/>
          </p:cNvSpPr>
          <p:nvPr>
            <p:ph type="title"/>
          </p:nvPr>
        </p:nvSpPr>
        <p:spPr>
          <a:xfrm>
            <a:off x="383628" y="180483"/>
            <a:ext cx="10515600" cy="495300"/>
          </a:xfrm>
        </p:spPr>
        <p:txBody>
          <a:bodyPr/>
          <a:lstStyle/>
          <a:p>
            <a:r>
              <a:rPr lang="en-CA" sz="2400" dirty="0"/>
              <a:t>Preliminary Statement of Cultural Heritage Value Highlights</a:t>
            </a:r>
            <a:endParaRPr lang="en-US" sz="2400" dirty="0"/>
          </a:p>
        </p:txBody>
      </p:sp>
      <p:pic>
        <p:nvPicPr>
          <p:cNvPr id="5" name="Content Placeholder 4">
            <a:extLst>
              <a:ext uri="{FF2B5EF4-FFF2-40B4-BE49-F238E27FC236}">
                <a16:creationId xmlns:a16="http://schemas.microsoft.com/office/drawing/2014/main" id="{58856543-637B-5635-0335-CC85FFEFEE85}"/>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5850743" y="1118929"/>
            <a:ext cx="2867470" cy="2222538"/>
          </a:xfrm>
          <a:prstGeom prst="rect">
            <a:avLst/>
          </a:prstGeom>
          <a:noFill/>
          <a:ln>
            <a:noFill/>
          </a:ln>
        </p:spPr>
      </p:pic>
      <p:pic>
        <p:nvPicPr>
          <p:cNvPr id="6" name="Picture 5">
            <a:extLst>
              <a:ext uri="{FF2B5EF4-FFF2-40B4-BE49-F238E27FC236}">
                <a16:creationId xmlns:a16="http://schemas.microsoft.com/office/drawing/2014/main" id="{2018EB62-7650-F3D1-436F-192D5FA2EA1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4500" r="7099"/>
          <a:stretch/>
        </p:blipFill>
        <p:spPr bwMode="auto">
          <a:xfrm>
            <a:off x="8812193" y="3429000"/>
            <a:ext cx="3379807" cy="2867470"/>
          </a:xfrm>
          <a:prstGeom prst="rect">
            <a:avLst/>
          </a:prstGeom>
          <a:noFill/>
          <a:ln>
            <a:noFill/>
          </a:ln>
        </p:spPr>
      </p:pic>
      <p:pic>
        <p:nvPicPr>
          <p:cNvPr id="7" name="Picture 6">
            <a:extLst>
              <a:ext uri="{FF2B5EF4-FFF2-40B4-BE49-F238E27FC236}">
                <a16:creationId xmlns:a16="http://schemas.microsoft.com/office/drawing/2014/main" id="{6B833909-2E94-B243-8E25-CF11FC94866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12290"/>
          <a:stretch/>
        </p:blipFill>
        <p:spPr bwMode="auto">
          <a:xfrm>
            <a:off x="8812193" y="1118928"/>
            <a:ext cx="3379806" cy="2222538"/>
          </a:xfrm>
          <a:prstGeom prst="rect">
            <a:avLst/>
          </a:prstGeom>
          <a:noFill/>
          <a:ln>
            <a:noFill/>
          </a:ln>
        </p:spPr>
      </p:pic>
      <p:pic>
        <p:nvPicPr>
          <p:cNvPr id="8" name="Picture 7">
            <a:extLst>
              <a:ext uri="{FF2B5EF4-FFF2-40B4-BE49-F238E27FC236}">
                <a16:creationId xmlns:a16="http://schemas.microsoft.com/office/drawing/2014/main" id="{BC5600D9-E782-F9F0-B5AF-7E895D2B645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bwMode="auto">
          <a:xfrm rot="5400000">
            <a:off x="5850743" y="3429000"/>
            <a:ext cx="2867471" cy="2867471"/>
          </a:xfrm>
          <a:prstGeom prst="rect">
            <a:avLst/>
          </a:prstGeom>
          <a:noFill/>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1A2D0C6C-EA76-8AB2-216B-119E14FAEBA4}"/>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11018169" y="5707696"/>
            <a:ext cx="1205460" cy="1150304"/>
          </a:xfrm>
          <a:prstGeom prst="rect">
            <a:avLst/>
          </a:prstGeom>
        </p:spPr>
      </p:pic>
    </p:spTree>
    <p:extLst>
      <p:ext uri="{BB962C8B-B14F-4D97-AF65-F5344CB8AC3E}">
        <p14:creationId xmlns:p14="http://schemas.microsoft.com/office/powerpoint/2010/main" val="13078692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7AFA024-EEE2-F761-A5B4-7A1200DFD133}"/>
              </a:ext>
            </a:extLst>
          </p:cNvPr>
          <p:cNvSpPr>
            <a:spLocks noGrp="1"/>
          </p:cNvSpPr>
          <p:nvPr>
            <p:ph sz="half" idx="1"/>
          </p:nvPr>
        </p:nvSpPr>
        <p:spPr>
          <a:xfrm>
            <a:off x="493986" y="1253332"/>
            <a:ext cx="4424855" cy="4923632"/>
          </a:xfrm>
        </p:spPr>
        <p:txBody>
          <a:bodyPr/>
          <a:lstStyle/>
          <a:p>
            <a:pPr marL="0" marR="0" lvl="0" indent="0" algn="l" defTabSz="914400" rtl="0" eaLnBrk="1" fontAlgn="auto" latinLnBrk="0" hangingPunct="1">
              <a:lnSpc>
                <a:spcPct val="100000"/>
              </a:lnSpc>
              <a:spcBef>
                <a:spcPts val="0"/>
              </a:spcBef>
              <a:spcAft>
                <a:spcPts val="0"/>
              </a:spcAft>
              <a:buClr>
                <a:srgbClr val="DB363D"/>
              </a:buClr>
              <a:buSzTx/>
              <a:buFont typeface="Arial"/>
              <a:buNone/>
              <a:tabLst/>
              <a:defRPr/>
            </a:pPr>
            <a:r>
              <a:rPr kumimoji="0" lang="en-CA" sz="16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The HCD Study has historical associative value: </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228600" algn="l" defTabSz="914400" rtl="0" eaLnBrk="1" fontAlgn="auto" latinLnBrk="0" hangingPunct="1">
              <a:lnSpc>
                <a:spcPct val="100000"/>
              </a:lnSpc>
              <a:spcBef>
                <a:spcPts val="0"/>
              </a:spcBef>
              <a:spcAft>
                <a:spcPts val="0"/>
              </a:spcAft>
              <a:buClr>
                <a:srgbClr val="DB363D"/>
              </a:buClr>
              <a:buSzTx/>
              <a:buFont typeface="Arial"/>
              <a:buChar char="•"/>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600"/>
              </a:spcAft>
              <a:buClr>
                <a:srgbClr val="DB363D"/>
              </a:buClr>
              <a:buSzTx/>
              <a:buFont typeface="Wingdings" panose="05000000000000000000" pitchFamily="2" charset="2"/>
              <a:buChar char=""/>
              <a:tabLst/>
              <a:defRPr/>
            </a:pPr>
            <a:r>
              <a:rPr lang="en-GB" sz="1600" kern="900" dirty="0">
                <a:effectLst/>
                <a:latin typeface="Arial" panose="020B0604020202020204" pitchFamily="34" charset="0"/>
                <a:ea typeface="Calibri" panose="020F0502020204030204" pitchFamily="34" charset="0"/>
              </a:rPr>
              <a:t>The </a:t>
            </a:r>
            <a:r>
              <a:rPr lang="en-CA" sz="1600" dirty="0">
                <a:effectLst/>
                <a:latin typeface="Arial" panose="020B0604020202020204" pitchFamily="34" charset="0"/>
                <a:ea typeface="Calibri" panose="020F0502020204030204" pitchFamily="34" charset="0"/>
              </a:rPr>
              <a:t>HCD </a:t>
            </a:r>
            <a:r>
              <a:rPr lang="en-CA" sz="1600" dirty="0">
                <a:effectLst/>
                <a:latin typeface="Arial" panose="020B0604020202020204" pitchFamily="34" charset="0"/>
                <a:ea typeface="Times New Roman" panose="02020603050405020304" pitchFamily="18" charset="0"/>
              </a:rPr>
              <a:t>Study Area</a:t>
            </a:r>
            <a:r>
              <a:rPr lang="en-CA" sz="1600" dirty="0">
                <a:effectLst/>
                <a:latin typeface="Arial" panose="020B0604020202020204" pitchFamily="34" charset="0"/>
                <a:ea typeface="Calibri" panose="020F0502020204030204" pitchFamily="34" charset="0"/>
              </a:rPr>
              <a:t> </a:t>
            </a:r>
            <a:r>
              <a:rPr lang="en-GB" sz="1600" kern="900" dirty="0">
                <a:effectLst/>
                <a:latin typeface="Arial" panose="020B0604020202020204" pitchFamily="34" charset="0"/>
                <a:ea typeface="Calibri" panose="020F0502020204030204" pitchFamily="34" charset="0"/>
              </a:rPr>
              <a:t>has historical associative value due to direct associations within significant individuals that are related to significant historical themes in Beamsville’s formative years such as industries related to agriculture and quarrying which are significant the community.</a:t>
            </a:r>
            <a:r>
              <a:rPr lang="en-GB" sz="1600" dirty="0">
                <a:effectLst/>
                <a:latin typeface="Arial" panose="020B0604020202020204" pitchFamily="34" charset="0"/>
                <a:ea typeface="Calibri" panose="020F0502020204030204" pitchFamily="34" charset="0"/>
              </a:rPr>
              <a:t> </a:t>
            </a:r>
            <a:endParaRPr kumimoji="0" lang="en-GB" sz="1600" b="0" i="0" u="none" strike="noStrike" kern="9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
                <a:srgbClr val="DB363D"/>
              </a:buClr>
              <a:buSzTx/>
              <a:buFont typeface="Wingdings" panose="05000000000000000000" pitchFamily="2" charset="2"/>
              <a:buChar char=""/>
              <a:tabLst>
                <a:tab pos="180340" algn="l"/>
              </a:tabLst>
              <a:defRPr/>
            </a:pPr>
            <a:r>
              <a:rPr kumimoji="0" lang="en-CA" sz="1600" b="0" i="0" u="none" strike="noStrike" kern="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Red brick buildings with terra cotta associated with the Beamsville Pressed Brick Company (formally Tallman &amp; Sons)</a:t>
            </a:r>
            <a:r>
              <a:rPr kumimoji="0" lang="en-CA" sz="900" b="0" i="0" u="none" strike="noStrike" kern="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endParaRPr kumimoji="0" lang="en-US" sz="900" b="0" i="0" u="none" strike="noStrike" kern="9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228600" algn="l" defTabSz="914400" rtl="0" eaLnBrk="1" fontAlgn="auto" latinLnBrk="0" hangingPunct="1">
              <a:lnSpc>
                <a:spcPts val="1300"/>
              </a:lnSpc>
              <a:spcBef>
                <a:spcPts val="0"/>
              </a:spcBef>
              <a:spcAft>
                <a:spcPts val="0"/>
              </a:spcAft>
              <a:buClr>
                <a:srgbClr val="DB363D"/>
              </a:buClr>
              <a:buSzTx/>
              <a:buFont typeface="Arial"/>
              <a:buChar char="•"/>
              <a:tabLst/>
              <a:defRPr/>
            </a:pPr>
            <a:endPar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endParaRPr lang="en-US" dirty="0"/>
          </a:p>
        </p:txBody>
      </p:sp>
      <p:sp>
        <p:nvSpPr>
          <p:cNvPr id="3" name="Content Placeholder 2">
            <a:extLst>
              <a:ext uri="{FF2B5EF4-FFF2-40B4-BE49-F238E27FC236}">
                <a16:creationId xmlns:a16="http://schemas.microsoft.com/office/drawing/2014/main" id="{689615DC-D99A-E642-8DE7-AD81804EA52C}"/>
              </a:ext>
            </a:extLst>
          </p:cNvPr>
          <p:cNvSpPr>
            <a:spLocks noGrp="1"/>
          </p:cNvSpPr>
          <p:nvPr>
            <p:ph sz="half" idx="2"/>
          </p:nvPr>
        </p:nvSpPr>
        <p:spPr>
          <a:xfrm>
            <a:off x="5686097" y="507124"/>
            <a:ext cx="6211612" cy="2911366"/>
          </a:xfrm>
        </p:spPr>
        <p:txBody>
          <a:bodyPr>
            <a:noAutofit/>
          </a:bodyPr>
          <a:lstStyle/>
          <a:p>
            <a:pPr marL="0" marR="0" lvl="0" indent="0" algn="l" defTabSz="914400" rtl="0" eaLnBrk="1" fontAlgn="auto" latinLnBrk="0" hangingPunct="1">
              <a:lnSpc>
                <a:spcPct val="100000"/>
              </a:lnSpc>
              <a:spcBef>
                <a:spcPts val="0"/>
              </a:spcBef>
              <a:spcAft>
                <a:spcPts val="0"/>
              </a:spcAft>
              <a:buClr>
                <a:srgbClr val="DB363D"/>
              </a:buClr>
              <a:buSzTx/>
              <a:buFont typeface="Arial"/>
              <a:buNone/>
              <a:tabLst/>
              <a:defRPr/>
            </a:pPr>
            <a:r>
              <a:rPr kumimoji="0" lang="en-CA" sz="16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The HCD Study Area has contextual value: </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228600" algn="l" defTabSz="914400" rtl="0" eaLnBrk="1" fontAlgn="auto" latinLnBrk="0" hangingPunct="1">
              <a:lnSpc>
                <a:spcPct val="100000"/>
              </a:lnSpc>
              <a:spcBef>
                <a:spcPts val="0"/>
              </a:spcBef>
              <a:spcAft>
                <a:spcPts val="0"/>
              </a:spcAft>
              <a:buClr>
                <a:srgbClr val="DB363D"/>
              </a:buClr>
              <a:buSzTx/>
              <a:buFont typeface="Arial"/>
              <a:buChar char="•"/>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600"/>
              </a:spcAft>
              <a:buClr>
                <a:srgbClr val="DB363D"/>
              </a:buClr>
              <a:buSzTx/>
              <a:buFont typeface="Wingdings" panose="05000000000000000000" pitchFamily="2" charset="2"/>
              <a:buChar char=""/>
              <a:tabLst>
                <a:tab pos="180340" algn="l"/>
              </a:tabLst>
              <a:defRPr/>
            </a:pPr>
            <a:r>
              <a:rPr lang="en-CA" sz="1600" dirty="0">
                <a:effectLst/>
                <a:latin typeface="Arial" panose="020B0604020202020204" pitchFamily="34" charset="0"/>
                <a:ea typeface="Times New Roman" panose="02020603050405020304" pitchFamily="18" charset="0"/>
                <a:cs typeface="Times New Roman" panose="02020603050405020304" pitchFamily="18" charset="0"/>
              </a:rPr>
              <a:t>The </a:t>
            </a:r>
            <a:r>
              <a:rPr lang="en-CA" sz="1600" dirty="0">
                <a:effectLst/>
                <a:latin typeface="Arial" panose="020B0604020202020204" pitchFamily="34" charset="0"/>
                <a:ea typeface="Times New Roman" panose="02020603050405020304" pitchFamily="18" charset="0"/>
              </a:rPr>
              <a:t>HCD Study Area </a:t>
            </a:r>
            <a:r>
              <a:rPr lang="en-CA" sz="1600" dirty="0">
                <a:effectLst/>
                <a:latin typeface="Arial" panose="020B0604020202020204" pitchFamily="34" charset="0"/>
                <a:ea typeface="Times New Roman" panose="02020603050405020304" pitchFamily="18" charset="0"/>
                <a:cs typeface="Times New Roman" panose="02020603050405020304" pitchFamily="18" charset="0"/>
              </a:rPr>
              <a:t>has contextual value, as more than half of the buildings, along with landscape and streetscape elements, collectively define, maintain, and support the character of the proposed district. </a:t>
            </a:r>
            <a:r>
              <a:rPr kumimoji="0" lang="en-GB" sz="1600" b="0" i="0" u="none" strike="noStrike" kern="9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600"/>
              </a:spcAft>
              <a:buClr>
                <a:srgbClr val="DB363D"/>
              </a:buClr>
              <a:buSzTx/>
              <a:buFont typeface="Wingdings" panose="05000000000000000000" pitchFamily="2" charset="2"/>
              <a:buChar char=""/>
              <a:tabLst>
                <a:tab pos="180340" algn="l"/>
              </a:tabLst>
              <a:defRPr/>
            </a:pPr>
            <a:r>
              <a:rPr lang="en-CA" sz="1600" dirty="0">
                <a:effectLst/>
                <a:latin typeface="Arial" panose="020B0604020202020204" pitchFamily="34" charset="0"/>
                <a:ea typeface="Times New Roman" panose="02020603050405020304" pitchFamily="18" charset="0"/>
                <a:cs typeface="Times New Roman" panose="02020603050405020304" pitchFamily="18" charset="0"/>
              </a:rPr>
              <a:t>Over half of the properties within the boundary have a relationship with and contribute to the character of Beamsville which as a whole, establish its unique heritage character</a:t>
            </a:r>
            <a:r>
              <a:rPr kumimoji="0" lang="en-GB" sz="1600" b="0" i="0" u="none" strike="noStrike" kern="9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600"/>
              </a:spcAft>
              <a:buClr>
                <a:srgbClr val="DB363D"/>
              </a:buClr>
              <a:buSzTx/>
              <a:buNone/>
              <a:tabLst>
                <a:tab pos="180340" algn="l"/>
              </a:tabLst>
              <a:defRPr/>
            </a:pPr>
            <a:endParaRPr kumimoji="0" lang="en-GB" sz="1600" b="0" i="0" u="none" strike="noStrike" kern="9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600"/>
              </a:spcAft>
              <a:buClr>
                <a:srgbClr val="DB363D"/>
              </a:buClr>
              <a:buSzTx/>
              <a:buFont typeface="Wingdings" panose="05000000000000000000" pitchFamily="2" charset="2"/>
              <a:buChar char=""/>
              <a:tabLst>
                <a:tab pos="180340" algn="l"/>
              </a:tabLst>
              <a:defRPr/>
            </a:pP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endParaRPr lang="en-US" dirty="0"/>
          </a:p>
        </p:txBody>
      </p:sp>
      <p:sp>
        <p:nvSpPr>
          <p:cNvPr id="4" name="Title 3">
            <a:extLst>
              <a:ext uri="{FF2B5EF4-FFF2-40B4-BE49-F238E27FC236}">
                <a16:creationId xmlns:a16="http://schemas.microsoft.com/office/drawing/2014/main" id="{EC9C9C01-3376-999D-DCCC-4809D3F6B023}"/>
              </a:ext>
            </a:extLst>
          </p:cNvPr>
          <p:cNvSpPr>
            <a:spLocks noGrp="1"/>
          </p:cNvSpPr>
          <p:nvPr>
            <p:ph type="title"/>
          </p:nvPr>
        </p:nvSpPr>
        <p:spPr>
          <a:xfrm>
            <a:off x="493986" y="286543"/>
            <a:ext cx="5108028" cy="966788"/>
          </a:xfrm>
        </p:spPr>
        <p:txBody>
          <a:bodyPr/>
          <a:lstStyle/>
          <a:p>
            <a:r>
              <a:rPr kumimoji="0" lang="en-CA" sz="2400" b="1" i="0" u="none" strike="noStrike" kern="1200" cap="none" spc="0" normalizeH="0" baseline="0" noProof="0" dirty="0">
                <a:ln>
                  <a:noFill/>
                </a:ln>
                <a:solidFill>
                  <a:srgbClr val="07234B"/>
                </a:solidFill>
                <a:effectLst/>
                <a:uLnTx/>
                <a:uFillTx/>
                <a:latin typeface="Arial" panose="020B0604020202020204" pitchFamily="34" charset="0"/>
                <a:cs typeface="Arial" panose="020B0604020202020204" pitchFamily="34" charset="0"/>
              </a:rPr>
              <a:t>Preliminary Statement of Cultural Heritage Value Highlights</a:t>
            </a:r>
            <a:endParaRPr lang="en-US" dirty="0"/>
          </a:p>
        </p:txBody>
      </p:sp>
      <p:pic>
        <p:nvPicPr>
          <p:cNvPr id="8" name="Picture 7" descr="A picture containing building, outdoor, window, facade&#10;&#10;Description automatically generated">
            <a:extLst>
              <a:ext uri="{FF2B5EF4-FFF2-40B4-BE49-F238E27FC236}">
                <a16:creationId xmlns:a16="http://schemas.microsoft.com/office/drawing/2014/main" id="{29083152-F40E-14E0-AB86-A9BD701849C1}"/>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rot="5400000">
            <a:off x="1293989" y="4561717"/>
            <a:ext cx="1121906" cy="1920240"/>
          </a:xfrm>
          <a:prstGeom prst="rect">
            <a:avLst/>
          </a:prstGeom>
        </p:spPr>
      </p:pic>
      <p:pic>
        <p:nvPicPr>
          <p:cNvPr id="6" name="Picture 5" descr="A picture containing outdoor, sky, way, tree&#10;&#10;Description automatically generated">
            <a:extLst>
              <a:ext uri="{FF2B5EF4-FFF2-40B4-BE49-F238E27FC236}">
                <a16:creationId xmlns:a16="http://schemas.microsoft.com/office/drawing/2014/main" id="{C0790AB8-888C-3D27-CE30-F2A0A558860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6998"/>
          <a:stretch/>
        </p:blipFill>
        <p:spPr>
          <a:xfrm>
            <a:off x="5627368" y="3032566"/>
            <a:ext cx="6564632" cy="3265193"/>
          </a:xfrm>
          <a:prstGeom prst="rect">
            <a:avLst/>
          </a:prstGeom>
        </p:spPr>
      </p:pic>
      <p:pic>
        <p:nvPicPr>
          <p:cNvPr id="5" name="Picture 4">
            <a:extLst>
              <a:ext uri="{FF2B5EF4-FFF2-40B4-BE49-F238E27FC236}">
                <a16:creationId xmlns:a16="http://schemas.microsoft.com/office/drawing/2014/main" id="{96AE3F64-1493-8AE6-9B3D-BFEB14470C79}"/>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11018169" y="5707696"/>
            <a:ext cx="1205460" cy="1150304"/>
          </a:xfrm>
          <a:prstGeom prst="rect">
            <a:avLst/>
          </a:prstGeom>
        </p:spPr>
      </p:pic>
    </p:spTree>
    <p:extLst>
      <p:ext uri="{BB962C8B-B14F-4D97-AF65-F5344CB8AC3E}">
        <p14:creationId xmlns:p14="http://schemas.microsoft.com/office/powerpoint/2010/main" val="20617135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F3D4C0B-4EAE-4ED9-5E8D-82EB08C7AB23}"/>
              </a:ext>
            </a:extLst>
          </p:cNvPr>
          <p:cNvSpPr>
            <a:spLocks noGrp="1"/>
          </p:cNvSpPr>
          <p:nvPr>
            <p:ph sz="half" idx="1"/>
          </p:nvPr>
        </p:nvSpPr>
        <p:spPr>
          <a:xfrm>
            <a:off x="384377" y="1011071"/>
            <a:ext cx="2358823" cy="4475327"/>
          </a:xfrm>
        </p:spPr>
        <p:txBody>
          <a:bodyPr/>
          <a:lstStyle/>
          <a:p>
            <a:pPr>
              <a:buFont typeface="Wingdings" panose="05000000000000000000" pitchFamily="2" charset="2"/>
              <a:buChar char="§"/>
            </a:pPr>
            <a:r>
              <a:rPr lang="en-CA" sz="2000" dirty="0"/>
              <a:t>113 contributing and 70 non-contributing properties were identified with in the HCD Study Area. </a:t>
            </a:r>
          </a:p>
          <a:p>
            <a:pPr>
              <a:buFont typeface="Wingdings" panose="05000000000000000000" pitchFamily="2" charset="2"/>
              <a:buChar char="§"/>
            </a:pPr>
            <a:r>
              <a:rPr lang="en-CA" sz="2000" dirty="0"/>
              <a:t>If the HCD is designated, all the properties in the boundary are designated Part V of the Ontario Heritage Act. </a:t>
            </a:r>
          </a:p>
        </p:txBody>
      </p:sp>
      <p:sp>
        <p:nvSpPr>
          <p:cNvPr id="4" name="Title 3">
            <a:extLst>
              <a:ext uri="{FF2B5EF4-FFF2-40B4-BE49-F238E27FC236}">
                <a16:creationId xmlns:a16="http://schemas.microsoft.com/office/drawing/2014/main" id="{7D660600-89E3-F670-611A-56F08DA416CB}"/>
              </a:ext>
            </a:extLst>
          </p:cNvPr>
          <p:cNvSpPr>
            <a:spLocks noGrp="1"/>
          </p:cNvSpPr>
          <p:nvPr>
            <p:ph type="title"/>
          </p:nvPr>
        </p:nvSpPr>
        <p:spPr>
          <a:xfrm>
            <a:off x="522890" y="344632"/>
            <a:ext cx="10515600" cy="966788"/>
          </a:xfrm>
        </p:spPr>
        <p:txBody>
          <a:bodyPr/>
          <a:lstStyle/>
          <a:p>
            <a:r>
              <a:rPr lang="en-CA" dirty="0"/>
              <a:t>Contributing and Non-Contributing Properties</a:t>
            </a:r>
            <a:endParaRPr lang="en-US" dirty="0"/>
          </a:p>
        </p:txBody>
      </p:sp>
      <p:pic>
        <p:nvPicPr>
          <p:cNvPr id="5" name="Content Placeholder 4">
            <a:extLst>
              <a:ext uri="{FF2B5EF4-FFF2-40B4-BE49-F238E27FC236}">
                <a16:creationId xmlns:a16="http://schemas.microsoft.com/office/drawing/2014/main" id="{E58B3349-5E7F-4E35-D4A5-F91A8FD6552D}"/>
              </a:ext>
            </a:extLst>
          </p:cNvPr>
          <p:cNvPicPr>
            <a:picLocks noGrp="1" noChangeAspect="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2743200" y="914400"/>
            <a:ext cx="9264983" cy="5029200"/>
          </a:xfrm>
          <a:prstGeom prst="rect">
            <a:avLst/>
          </a:prstGeom>
          <a:noFill/>
          <a:ln>
            <a:noFill/>
          </a:ln>
          <a:extLst>
            <a:ext uri="{53640926-AAD7-44D8-BBD7-CCE9431645EC}">
              <a14:shadowObscured xmlns:a14="http://schemas.microsoft.com/office/drawing/2010/main"/>
            </a:ext>
          </a:extLst>
        </p:spPr>
      </p:pic>
      <p:pic>
        <p:nvPicPr>
          <p:cNvPr id="3" name="Picture 2">
            <a:extLst>
              <a:ext uri="{FF2B5EF4-FFF2-40B4-BE49-F238E27FC236}">
                <a16:creationId xmlns:a16="http://schemas.microsoft.com/office/drawing/2014/main" id="{BDF15440-0C78-B906-5119-504500B3B94E}"/>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11018169" y="5707696"/>
            <a:ext cx="1205460" cy="1150304"/>
          </a:xfrm>
          <a:prstGeom prst="rect">
            <a:avLst/>
          </a:prstGeom>
        </p:spPr>
      </p:pic>
    </p:spTree>
    <p:extLst>
      <p:ext uri="{BB962C8B-B14F-4D97-AF65-F5344CB8AC3E}">
        <p14:creationId xmlns:p14="http://schemas.microsoft.com/office/powerpoint/2010/main" val="12151850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AEFBF6D-37A9-45C1-A43B-7314AA0C87DB}"/>
              </a:ext>
            </a:extLst>
          </p:cNvPr>
          <p:cNvSpPr>
            <a:spLocks noGrp="1"/>
          </p:cNvSpPr>
          <p:nvPr>
            <p:ph idx="1"/>
          </p:nvPr>
        </p:nvSpPr>
        <p:spPr>
          <a:xfrm>
            <a:off x="581722" y="978133"/>
            <a:ext cx="7883405" cy="850667"/>
          </a:xfrm>
        </p:spPr>
        <p:txBody>
          <a:bodyPr/>
          <a:lstStyle/>
          <a:p>
            <a:r>
              <a:rPr lang="en-CA" sz="2400" dirty="0"/>
              <a:t>Pre-Application - </a:t>
            </a:r>
            <a:r>
              <a:rPr lang="en-CA" sz="2400" b="0" dirty="0"/>
              <a:t>Municipal Planner will decide whether a Heritage Permit is required or not</a:t>
            </a:r>
            <a:endParaRPr lang="en-US" sz="2400" dirty="0"/>
          </a:p>
        </p:txBody>
      </p:sp>
      <p:sp>
        <p:nvSpPr>
          <p:cNvPr id="3" name="Title 2">
            <a:extLst>
              <a:ext uri="{FF2B5EF4-FFF2-40B4-BE49-F238E27FC236}">
                <a16:creationId xmlns:a16="http://schemas.microsoft.com/office/drawing/2014/main" id="{BFC44699-232E-44CC-9A1C-6A79BC1D3680}"/>
              </a:ext>
            </a:extLst>
          </p:cNvPr>
          <p:cNvSpPr>
            <a:spLocks noGrp="1"/>
          </p:cNvSpPr>
          <p:nvPr>
            <p:ph type="title"/>
          </p:nvPr>
        </p:nvSpPr>
        <p:spPr>
          <a:xfrm>
            <a:off x="581722" y="261975"/>
            <a:ext cx="10515600" cy="966788"/>
          </a:xfrm>
        </p:spPr>
        <p:txBody>
          <a:bodyPr/>
          <a:lstStyle/>
          <a:p>
            <a:r>
              <a:rPr lang="en-CA" dirty="0"/>
              <a:t>Examples of HCD Policies</a:t>
            </a:r>
            <a:endParaRPr lang="en-US" dirty="0"/>
          </a:p>
        </p:txBody>
      </p:sp>
      <p:graphicFrame>
        <p:nvGraphicFramePr>
          <p:cNvPr id="5" name="Table 4">
            <a:extLst>
              <a:ext uri="{FF2B5EF4-FFF2-40B4-BE49-F238E27FC236}">
                <a16:creationId xmlns:a16="http://schemas.microsoft.com/office/drawing/2014/main" id="{E34A6F5D-E2F6-4A00-BD45-6E4FD6BA0E1E}"/>
              </a:ext>
            </a:extLst>
          </p:cNvPr>
          <p:cNvGraphicFramePr>
            <a:graphicFrameLocks noGrp="1" noChangeAspect="1"/>
          </p:cNvGraphicFramePr>
          <p:nvPr/>
        </p:nvGraphicFramePr>
        <p:xfrm>
          <a:off x="1" y="2062976"/>
          <a:ext cx="12192001" cy="4226312"/>
        </p:xfrm>
        <a:graphic>
          <a:graphicData uri="http://schemas.openxmlformats.org/drawingml/2006/table">
            <a:tbl>
              <a:tblPr firstRow="1" firstCol="1" bandRow="1">
                <a:tableStyleId>{F5AB1C69-6EDB-4FF4-983F-18BD219EF322}</a:tableStyleId>
              </a:tblPr>
              <a:tblGrid>
                <a:gridCol w="2067015">
                  <a:extLst>
                    <a:ext uri="{9D8B030D-6E8A-4147-A177-3AD203B41FA5}">
                      <a16:colId xmlns:a16="http://schemas.microsoft.com/office/drawing/2014/main" val="3241445839"/>
                    </a:ext>
                  </a:extLst>
                </a:gridCol>
                <a:gridCol w="3002254">
                  <a:extLst>
                    <a:ext uri="{9D8B030D-6E8A-4147-A177-3AD203B41FA5}">
                      <a16:colId xmlns:a16="http://schemas.microsoft.com/office/drawing/2014/main" val="1122470799"/>
                    </a:ext>
                  </a:extLst>
                </a:gridCol>
                <a:gridCol w="2975147">
                  <a:extLst>
                    <a:ext uri="{9D8B030D-6E8A-4147-A177-3AD203B41FA5}">
                      <a16:colId xmlns:a16="http://schemas.microsoft.com/office/drawing/2014/main" val="1290647648"/>
                    </a:ext>
                  </a:extLst>
                </a:gridCol>
                <a:gridCol w="4147585">
                  <a:extLst>
                    <a:ext uri="{9D8B030D-6E8A-4147-A177-3AD203B41FA5}">
                      <a16:colId xmlns:a16="http://schemas.microsoft.com/office/drawing/2014/main" val="252988803"/>
                    </a:ext>
                  </a:extLst>
                </a:gridCol>
              </a:tblGrid>
              <a:tr h="387584">
                <a:tc>
                  <a:txBody>
                    <a:bodyPr/>
                    <a:lstStyle/>
                    <a:p>
                      <a:pPr marL="0" marR="0" algn="ctr">
                        <a:lnSpc>
                          <a:spcPct val="107000"/>
                        </a:lnSpc>
                        <a:spcBef>
                          <a:spcPts val="0"/>
                        </a:spcBef>
                        <a:spcAft>
                          <a:spcPts val="0"/>
                        </a:spcAft>
                        <a:tabLst>
                          <a:tab pos="585470" algn="l"/>
                        </a:tabLst>
                      </a:pPr>
                      <a:r>
                        <a:rPr lang="en-CA" dirty="0">
                          <a:latin typeface="Arial" panose="020B0604020202020204" pitchFamily="34" charset="0"/>
                          <a:cs typeface="Arial" panose="020B0604020202020204" pitchFamily="34" charset="0"/>
                        </a:rPr>
                        <a:t>Type of Work</a:t>
                      </a:r>
                      <a:endParaRPr lang="en-US" dirty="0">
                        <a:latin typeface="Arial" panose="020B0604020202020204" pitchFamily="34" charset="0"/>
                        <a:cs typeface="Arial" panose="020B0604020202020204" pitchFamily="34" charset="0"/>
                      </a:endParaRPr>
                    </a:p>
                  </a:txBody>
                  <a:tcPr marL="68580" marR="68580" marT="0" marB="0" anchor="ctr">
                    <a:solidFill>
                      <a:srgbClr val="07234B"/>
                    </a:solidFill>
                  </a:tcPr>
                </a:tc>
                <a:tc>
                  <a:txBody>
                    <a:bodyPr/>
                    <a:lstStyle/>
                    <a:p>
                      <a:pPr marL="0" marR="0" algn="ctr">
                        <a:lnSpc>
                          <a:spcPct val="107000"/>
                        </a:lnSpc>
                        <a:spcBef>
                          <a:spcPts val="0"/>
                        </a:spcBef>
                        <a:spcAft>
                          <a:spcPts val="0"/>
                        </a:spcAft>
                        <a:tabLst>
                          <a:tab pos="585470" algn="l"/>
                        </a:tabLst>
                      </a:pPr>
                      <a:r>
                        <a:rPr lang="en-CA" dirty="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a:txBody>
                  <a:tcPr marL="68580" marR="68580" marT="0" marB="0" anchor="ctr">
                    <a:solidFill>
                      <a:srgbClr val="07234B"/>
                    </a:solidFill>
                  </a:tcPr>
                </a:tc>
                <a:tc>
                  <a:txBody>
                    <a:bodyPr/>
                    <a:lstStyle/>
                    <a:p>
                      <a:pPr marL="0" marR="0" algn="ctr">
                        <a:lnSpc>
                          <a:spcPct val="107000"/>
                        </a:lnSpc>
                        <a:spcBef>
                          <a:spcPts val="0"/>
                        </a:spcBef>
                        <a:spcAft>
                          <a:spcPts val="0"/>
                        </a:spcAft>
                        <a:tabLst>
                          <a:tab pos="585470" algn="l"/>
                        </a:tabLst>
                      </a:pPr>
                      <a:r>
                        <a:rPr lang="en-CA" dirty="0">
                          <a:latin typeface="Arial" panose="020B0604020202020204" pitchFamily="34" charset="0"/>
                          <a:cs typeface="Arial" panose="020B0604020202020204" pitchFamily="34" charset="0"/>
                        </a:rPr>
                        <a:t>Contributing Properties</a:t>
                      </a:r>
                      <a:endParaRPr lang="en-US" dirty="0">
                        <a:latin typeface="Arial" panose="020B0604020202020204" pitchFamily="34" charset="0"/>
                        <a:cs typeface="Arial" panose="020B0604020202020204" pitchFamily="34" charset="0"/>
                      </a:endParaRPr>
                    </a:p>
                  </a:txBody>
                  <a:tcPr marL="68580" marR="68580" marT="0" marB="0" anchor="ctr">
                    <a:solidFill>
                      <a:srgbClr val="07234B"/>
                    </a:solidFill>
                  </a:tcPr>
                </a:tc>
                <a:tc>
                  <a:txBody>
                    <a:bodyPr/>
                    <a:lstStyle/>
                    <a:p>
                      <a:pPr marL="0" marR="0" algn="ctr">
                        <a:lnSpc>
                          <a:spcPct val="107000"/>
                        </a:lnSpc>
                        <a:spcBef>
                          <a:spcPts val="0"/>
                        </a:spcBef>
                        <a:spcAft>
                          <a:spcPts val="0"/>
                        </a:spcAft>
                        <a:tabLst>
                          <a:tab pos="585470" algn="l"/>
                        </a:tabLst>
                      </a:pPr>
                      <a:r>
                        <a:rPr lang="en-CA" dirty="0">
                          <a:latin typeface="Arial" panose="020B0604020202020204" pitchFamily="34" charset="0"/>
                          <a:cs typeface="Arial" panose="020B0604020202020204" pitchFamily="34" charset="0"/>
                        </a:rPr>
                        <a:t>Non-Contributing Properties </a:t>
                      </a:r>
                      <a:endParaRPr lang="en-US" dirty="0">
                        <a:latin typeface="Arial" panose="020B0604020202020204" pitchFamily="34" charset="0"/>
                        <a:cs typeface="Arial" panose="020B0604020202020204" pitchFamily="34" charset="0"/>
                      </a:endParaRPr>
                    </a:p>
                  </a:txBody>
                  <a:tcPr marL="68580" marR="68580" marT="0" marB="0" anchor="ctr">
                    <a:solidFill>
                      <a:srgbClr val="07234B"/>
                    </a:solidFill>
                  </a:tcPr>
                </a:tc>
                <a:extLst>
                  <a:ext uri="{0D108BD9-81ED-4DB2-BD59-A6C34878D82A}">
                    <a16:rowId xmlns:a16="http://schemas.microsoft.com/office/drawing/2014/main" val="1068000227"/>
                  </a:ext>
                </a:extLst>
              </a:tr>
              <a:tr h="982112">
                <a:tc>
                  <a:txBody>
                    <a:bodyPr/>
                    <a:lstStyle/>
                    <a:p>
                      <a:pPr marL="0" marR="0" algn="ctr">
                        <a:lnSpc>
                          <a:spcPct val="107000"/>
                        </a:lnSpc>
                        <a:spcBef>
                          <a:spcPts val="0"/>
                        </a:spcBef>
                        <a:spcAft>
                          <a:spcPts val="0"/>
                        </a:spcAft>
                        <a:tabLst>
                          <a:tab pos="585470" algn="l"/>
                        </a:tabLst>
                      </a:pPr>
                      <a:r>
                        <a:rPr lang="en-CA" sz="1400" dirty="0">
                          <a:effectLst/>
                          <a:latin typeface="Arial" panose="020B0604020202020204" pitchFamily="34" charset="0"/>
                          <a:cs typeface="Arial" panose="020B0604020202020204" pitchFamily="34" charset="0"/>
                        </a:rPr>
                        <a:t>Windows</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a:lnSpc>
                          <a:spcPct val="107000"/>
                        </a:lnSpc>
                        <a:spcBef>
                          <a:spcPts val="0"/>
                        </a:spcBef>
                        <a:spcAft>
                          <a:spcPts val="0"/>
                        </a:spcAft>
                        <a:tabLst>
                          <a:tab pos="585470" algn="l"/>
                        </a:tabLst>
                      </a:pPr>
                      <a:r>
                        <a:rPr lang="en-CA" sz="1400" dirty="0">
                          <a:effectLst/>
                          <a:latin typeface="Arial" panose="020B0604020202020204" pitchFamily="34" charset="0"/>
                          <a:cs typeface="Arial" panose="020B0604020202020204" pitchFamily="34" charset="0"/>
                        </a:rPr>
                        <a:t>Replacement with different material where the window is visible from the public realm (i.e. King Street)</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a:lnSpc>
                          <a:spcPct val="107000"/>
                        </a:lnSpc>
                        <a:spcBef>
                          <a:spcPts val="0"/>
                        </a:spcBef>
                        <a:spcAft>
                          <a:spcPts val="0"/>
                        </a:spcAft>
                        <a:tabLst>
                          <a:tab pos="585470" algn="l"/>
                        </a:tabLst>
                      </a:pPr>
                      <a:r>
                        <a:rPr lang="en-CA" sz="1400" dirty="0">
                          <a:effectLst/>
                          <a:latin typeface="Arial" panose="020B0604020202020204" pitchFamily="34" charset="0"/>
                          <a:cs typeface="Arial" panose="020B0604020202020204" pitchFamily="34" charset="0"/>
                        </a:rPr>
                        <a:t>Minor permit- requires staff approval</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a:lnSpc>
                          <a:spcPct val="107000"/>
                        </a:lnSpc>
                        <a:spcBef>
                          <a:spcPts val="0"/>
                        </a:spcBef>
                        <a:spcAft>
                          <a:spcPts val="0"/>
                        </a:spcAft>
                        <a:tabLst>
                          <a:tab pos="585470" algn="l"/>
                        </a:tabLst>
                      </a:pPr>
                      <a:r>
                        <a:rPr lang="en-CA" sz="1400" dirty="0">
                          <a:effectLst/>
                          <a:latin typeface="Arial" panose="020B0604020202020204" pitchFamily="34" charset="0"/>
                          <a:cs typeface="Arial" panose="020B0604020202020204" pitchFamily="34" charset="0"/>
                        </a:rPr>
                        <a:t>No heritage alteration permit</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26427836"/>
                  </a:ext>
                </a:extLst>
              </a:tr>
              <a:tr h="959433">
                <a:tc>
                  <a:txBody>
                    <a:bodyPr/>
                    <a:lstStyle/>
                    <a:p>
                      <a:pPr marL="0" marR="0" algn="ctr">
                        <a:lnSpc>
                          <a:spcPct val="107000"/>
                        </a:lnSpc>
                        <a:spcBef>
                          <a:spcPts val="0"/>
                        </a:spcBef>
                        <a:spcAft>
                          <a:spcPts val="0"/>
                        </a:spcAft>
                        <a:tabLst>
                          <a:tab pos="585470" algn="l"/>
                        </a:tabLst>
                      </a:pPr>
                      <a:r>
                        <a:rPr lang="en-CA" sz="1400" dirty="0">
                          <a:effectLst/>
                          <a:latin typeface="Arial" panose="020B0604020202020204" pitchFamily="34" charset="0"/>
                          <a:cs typeface="Arial" panose="020B0604020202020204" pitchFamily="34" charset="0"/>
                        </a:rPr>
                        <a:t>Porch </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a:lnSpc>
                          <a:spcPct val="107000"/>
                        </a:lnSpc>
                        <a:spcBef>
                          <a:spcPts val="0"/>
                        </a:spcBef>
                        <a:spcAft>
                          <a:spcPts val="0"/>
                        </a:spcAft>
                        <a:tabLst>
                          <a:tab pos="585470" algn="l"/>
                        </a:tabLst>
                      </a:pPr>
                      <a:r>
                        <a:rPr lang="en-CA" sz="1400" dirty="0">
                          <a:effectLst/>
                          <a:latin typeface="Arial" panose="020B0604020202020204" pitchFamily="34" charset="0"/>
                          <a:cs typeface="Arial" panose="020B0604020202020204" pitchFamily="34" charset="0"/>
                        </a:rPr>
                        <a:t>Removal of an original porch visible from the public realm (i.e., King Street)</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a:lnSpc>
                          <a:spcPct val="107000"/>
                        </a:lnSpc>
                        <a:spcBef>
                          <a:spcPts val="0"/>
                        </a:spcBef>
                        <a:spcAft>
                          <a:spcPts val="0"/>
                        </a:spcAft>
                        <a:tabLst>
                          <a:tab pos="585470" algn="l"/>
                        </a:tabLst>
                      </a:pPr>
                      <a:r>
                        <a:rPr lang="en-CA" sz="1400" dirty="0">
                          <a:effectLst/>
                          <a:latin typeface="Arial" panose="020B0604020202020204" pitchFamily="34" charset="0"/>
                          <a:cs typeface="Arial" panose="020B0604020202020204" pitchFamily="34" charset="0"/>
                        </a:rPr>
                        <a:t>Major permit- requires Council approval</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a:lnSpc>
                          <a:spcPct val="107000"/>
                        </a:lnSpc>
                        <a:spcBef>
                          <a:spcPts val="0"/>
                        </a:spcBef>
                        <a:spcAft>
                          <a:spcPts val="0"/>
                        </a:spcAft>
                        <a:tabLst>
                          <a:tab pos="585470" algn="l"/>
                        </a:tabLst>
                      </a:pPr>
                      <a:r>
                        <a:rPr lang="en-CA" sz="1400">
                          <a:effectLst/>
                          <a:latin typeface="Arial" panose="020B0604020202020204" pitchFamily="34" charset="0"/>
                          <a:cs typeface="Arial" panose="020B0604020202020204" pitchFamily="34" charset="0"/>
                        </a:rPr>
                        <a:t>No heritage alteration permit</a:t>
                      </a:r>
                      <a:endParaRPr lang="en-US"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273387523"/>
                  </a:ext>
                </a:extLst>
              </a:tr>
              <a:tr h="1180290">
                <a:tc>
                  <a:txBody>
                    <a:bodyPr/>
                    <a:lstStyle/>
                    <a:p>
                      <a:pPr marL="0" marR="0" algn="ctr">
                        <a:lnSpc>
                          <a:spcPct val="107000"/>
                        </a:lnSpc>
                        <a:spcBef>
                          <a:spcPts val="0"/>
                        </a:spcBef>
                        <a:spcAft>
                          <a:spcPts val="0"/>
                        </a:spcAft>
                        <a:tabLst>
                          <a:tab pos="585470" algn="l"/>
                        </a:tabLst>
                      </a:pPr>
                      <a:r>
                        <a:rPr lang="en-CA" sz="1400" dirty="0">
                          <a:effectLst/>
                          <a:latin typeface="Arial" panose="020B0604020202020204" pitchFamily="34" charset="0"/>
                          <a:cs typeface="Arial" panose="020B0604020202020204" pitchFamily="34" charset="0"/>
                        </a:rPr>
                        <a:t>Demolition </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a:lnSpc>
                          <a:spcPct val="107000"/>
                        </a:lnSpc>
                        <a:spcBef>
                          <a:spcPts val="0"/>
                        </a:spcBef>
                        <a:spcAft>
                          <a:spcPts val="0"/>
                        </a:spcAft>
                        <a:tabLst>
                          <a:tab pos="585470" algn="l"/>
                        </a:tabLst>
                      </a:pPr>
                      <a:r>
                        <a:rPr lang="en-CA" sz="1400" dirty="0">
                          <a:effectLst/>
                          <a:latin typeface="Arial" panose="020B0604020202020204" pitchFamily="34" charset="0"/>
                          <a:cs typeface="Arial" panose="020B0604020202020204" pitchFamily="34" charset="0"/>
                        </a:rPr>
                        <a:t>Removal of an existing house </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a:lnSpc>
                          <a:spcPct val="107000"/>
                        </a:lnSpc>
                        <a:spcBef>
                          <a:spcPts val="0"/>
                        </a:spcBef>
                        <a:spcAft>
                          <a:spcPts val="0"/>
                        </a:spcAft>
                        <a:tabLst>
                          <a:tab pos="585470" algn="l"/>
                        </a:tabLst>
                      </a:pPr>
                      <a:r>
                        <a:rPr lang="en-CA" sz="1400" dirty="0">
                          <a:effectLst/>
                          <a:latin typeface="Arial" panose="020B0604020202020204" pitchFamily="34" charset="0"/>
                          <a:cs typeface="Arial" panose="020B0604020202020204" pitchFamily="34" charset="0"/>
                        </a:rPr>
                        <a:t>Major permit- requires Council approval (when it is demonstrated there is no other viable option</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a:lnSpc>
                          <a:spcPct val="107000"/>
                        </a:lnSpc>
                        <a:spcBef>
                          <a:spcPts val="0"/>
                        </a:spcBef>
                        <a:spcAft>
                          <a:spcPts val="0"/>
                        </a:spcAft>
                        <a:tabLst>
                          <a:tab pos="585470" algn="l"/>
                        </a:tabLst>
                      </a:pPr>
                      <a:r>
                        <a:rPr lang="en-CA" sz="1400" dirty="0">
                          <a:effectLst/>
                          <a:latin typeface="Arial" panose="020B0604020202020204" pitchFamily="34" charset="0"/>
                          <a:cs typeface="Arial" panose="020B0604020202020204" pitchFamily="34" charset="0"/>
                        </a:rPr>
                        <a:t>No heritage alteration permit</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655006554"/>
                  </a:ext>
                </a:extLst>
              </a:tr>
              <a:tr h="716893">
                <a:tc>
                  <a:txBody>
                    <a:bodyPr/>
                    <a:lstStyle/>
                    <a:p>
                      <a:pPr marL="0" marR="0" algn="ctr">
                        <a:lnSpc>
                          <a:spcPct val="107000"/>
                        </a:lnSpc>
                        <a:spcBef>
                          <a:spcPts val="0"/>
                        </a:spcBef>
                        <a:spcAft>
                          <a:spcPts val="0"/>
                        </a:spcAft>
                        <a:tabLst>
                          <a:tab pos="585470" algn="l"/>
                        </a:tabLst>
                      </a:pPr>
                      <a:r>
                        <a:rPr lang="en-CA" sz="1400" dirty="0">
                          <a:effectLst/>
                          <a:latin typeface="Arial" panose="020B0604020202020204" pitchFamily="34" charset="0"/>
                          <a:cs typeface="Arial" panose="020B0604020202020204" pitchFamily="34" charset="0"/>
                        </a:rPr>
                        <a:t>New Construction</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a:lnSpc>
                          <a:spcPct val="107000"/>
                        </a:lnSpc>
                        <a:spcBef>
                          <a:spcPts val="0"/>
                        </a:spcBef>
                        <a:spcAft>
                          <a:spcPts val="0"/>
                        </a:spcAft>
                        <a:tabLst>
                          <a:tab pos="585470" algn="l"/>
                        </a:tabLst>
                      </a:pPr>
                      <a:r>
                        <a:rPr lang="en-CA" sz="1400" dirty="0">
                          <a:effectLst/>
                          <a:latin typeface="Arial" panose="020B0604020202020204" pitchFamily="34" charset="0"/>
                          <a:cs typeface="Arial" panose="020B0604020202020204" pitchFamily="34" charset="0"/>
                        </a:rPr>
                        <a:t>Construction of a new building such as a house on King Street</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tabLst>
                          <a:tab pos="585470" algn="l"/>
                        </a:tabLst>
                      </a:pPr>
                      <a:r>
                        <a:rPr lang="en-CA" sz="1400" dirty="0">
                          <a:effectLst/>
                          <a:latin typeface="Arial" panose="020B0604020202020204" pitchFamily="34" charset="0"/>
                          <a:cs typeface="Arial" panose="020B0604020202020204" pitchFamily="34" charset="0"/>
                        </a:rPr>
                        <a:t>N/A</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l">
                        <a:lnSpc>
                          <a:spcPct val="107000"/>
                        </a:lnSpc>
                        <a:spcBef>
                          <a:spcPts val="0"/>
                        </a:spcBef>
                        <a:spcAft>
                          <a:spcPts val="0"/>
                        </a:spcAft>
                        <a:tabLst>
                          <a:tab pos="585470" algn="l"/>
                        </a:tabLst>
                      </a:pPr>
                      <a:r>
                        <a:rPr lang="en-CA" sz="1400" dirty="0">
                          <a:effectLst/>
                          <a:latin typeface="Arial" panose="020B0604020202020204" pitchFamily="34" charset="0"/>
                          <a:cs typeface="Arial" panose="020B0604020202020204" pitchFamily="34" charset="0"/>
                        </a:rPr>
                        <a:t>Major permit- requires Council approval</a:t>
                      </a:r>
                      <a:endParaRPr lang="en-US"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28280685"/>
                  </a:ext>
                </a:extLst>
              </a:tr>
            </a:tbl>
          </a:graphicData>
        </a:graphic>
      </p:graphicFrame>
      <p:pic>
        <p:nvPicPr>
          <p:cNvPr id="7" name="Picture 6">
            <a:extLst>
              <a:ext uri="{FF2B5EF4-FFF2-40B4-BE49-F238E27FC236}">
                <a16:creationId xmlns:a16="http://schemas.microsoft.com/office/drawing/2014/main" id="{058AA869-17F2-4C08-80BF-81BE43FC307D}"/>
              </a:ext>
            </a:extLst>
          </p:cNvPr>
          <p:cNvPicPr>
            <a:picLocks noChangeAspect="1"/>
          </p:cNvPicPr>
          <p:nvPr/>
        </p:nvPicPr>
        <p:blipFill rotWithShape="1">
          <a:blip r:embed="rId3"/>
          <a:srcRect l="90138"/>
          <a:stretch/>
        </p:blipFill>
        <p:spPr>
          <a:xfrm>
            <a:off x="11017405" y="5688398"/>
            <a:ext cx="1205460" cy="1250712"/>
          </a:xfrm>
          <a:prstGeom prst="rect">
            <a:avLst/>
          </a:prstGeom>
        </p:spPr>
      </p:pic>
    </p:spTree>
    <p:extLst>
      <p:ext uri="{BB962C8B-B14F-4D97-AF65-F5344CB8AC3E}">
        <p14:creationId xmlns:p14="http://schemas.microsoft.com/office/powerpoint/2010/main" val="36639848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close-up of a diagram&#10;&#10;Description automatically generated">
            <a:extLst>
              <a:ext uri="{FF2B5EF4-FFF2-40B4-BE49-F238E27FC236}">
                <a16:creationId xmlns:a16="http://schemas.microsoft.com/office/drawing/2014/main" id="{B4D62688-1506-4CD4-E857-38FB7F50FC62}"/>
              </a:ext>
            </a:extLst>
          </p:cNvPr>
          <p:cNvPicPr>
            <a:picLocks noGrp="1" noChangeAspect="1"/>
          </p:cNvPicPr>
          <p:nvPr>
            <p:ph sz="half" idx="1"/>
          </p:nvPr>
        </p:nvPicPr>
        <p:blipFill rotWithShape="1">
          <a:blip r:embed="rId3"/>
          <a:srcRect t="16494" b="11729"/>
          <a:stretch/>
        </p:blipFill>
        <p:spPr>
          <a:xfrm>
            <a:off x="2824073" y="0"/>
            <a:ext cx="6212537" cy="6891453"/>
          </a:xfrm>
        </p:spPr>
      </p:pic>
      <p:sp>
        <p:nvSpPr>
          <p:cNvPr id="2" name="TextBox 1">
            <a:extLst>
              <a:ext uri="{FF2B5EF4-FFF2-40B4-BE49-F238E27FC236}">
                <a16:creationId xmlns:a16="http://schemas.microsoft.com/office/drawing/2014/main" id="{8C976191-670C-8915-B3BF-6490C3D884A8}"/>
              </a:ext>
            </a:extLst>
          </p:cNvPr>
          <p:cNvSpPr txBox="1"/>
          <p:nvPr/>
        </p:nvSpPr>
        <p:spPr>
          <a:xfrm>
            <a:off x="486888" y="807522"/>
            <a:ext cx="2337185" cy="3093154"/>
          </a:xfrm>
          <a:prstGeom prst="rect">
            <a:avLst/>
          </a:prstGeom>
          <a:noFill/>
        </p:spPr>
        <p:txBody>
          <a:bodyPr wrap="square" rtlCol="0">
            <a:spAutoFit/>
          </a:bodyPr>
          <a:lstStyle/>
          <a:p>
            <a:r>
              <a:rPr lang="en-CA" dirty="0"/>
              <a:t>Example of a Heritage Permit Process; Downtown </a:t>
            </a:r>
            <a:r>
              <a:rPr lang="en-CA" dirty="0" err="1"/>
              <a:t>Beeton</a:t>
            </a:r>
            <a:r>
              <a:rPr lang="en-CA" dirty="0"/>
              <a:t> Heritage District Plan. </a:t>
            </a:r>
          </a:p>
          <a:p>
            <a:endParaRPr lang="en-CA" dirty="0"/>
          </a:p>
          <a:p>
            <a:r>
              <a:rPr lang="en-CA" dirty="0"/>
              <a:t>Town of New Tecumseth</a:t>
            </a:r>
          </a:p>
          <a:p>
            <a:endParaRPr lang="en-CA" dirty="0"/>
          </a:p>
          <a:p>
            <a:r>
              <a:rPr lang="en-US" sz="1100" dirty="0"/>
              <a:t>https://www.newtecumseth.ca/en/business-and-development/resources/Proposed-Permit-Process---Beeton-HCD</a:t>
            </a:r>
            <a:r>
              <a:rPr lang="en-US" sz="1400" dirty="0"/>
              <a:t>.</a:t>
            </a:r>
            <a:r>
              <a:rPr lang="en-US" sz="1100" dirty="0"/>
              <a:t>pdf</a:t>
            </a:r>
          </a:p>
        </p:txBody>
      </p:sp>
    </p:spTree>
    <p:extLst>
      <p:ext uri="{BB962C8B-B14F-4D97-AF65-F5344CB8AC3E}">
        <p14:creationId xmlns:p14="http://schemas.microsoft.com/office/powerpoint/2010/main" val="10489939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CF135F5-E21E-E9D5-FF7F-0900A174D44F}"/>
              </a:ext>
            </a:extLst>
          </p:cNvPr>
          <p:cNvSpPr>
            <a:spLocks noGrp="1"/>
          </p:cNvSpPr>
          <p:nvPr>
            <p:ph sz="half" idx="1"/>
          </p:nvPr>
        </p:nvSpPr>
        <p:spPr>
          <a:xfrm>
            <a:off x="424341" y="1185862"/>
            <a:ext cx="5181600" cy="4486275"/>
          </a:xfrm>
        </p:spPr>
        <p:txBody>
          <a:bodyPr/>
          <a:lstStyle/>
          <a:p>
            <a:pPr>
              <a:buFont typeface="Wingdings" panose="05000000000000000000" pitchFamily="2" charset="2"/>
              <a:buChar char="§"/>
            </a:pPr>
            <a:r>
              <a:rPr lang="en-CA" sz="2400" dirty="0">
                <a:effectLst/>
                <a:latin typeface="Arial" panose="020B0604020202020204" pitchFamily="34" charset="0"/>
                <a:ea typeface="Times New Roman" panose="02020603050405020304" pitchFamily="18" charset="0"/>
                <a:cs typeface="Times New Roman" panose="02020603050405020304" pitchFamily="18" charset="0"/>
              </a:rPr>
              <a:t>It is recommended that the Town of Lincoln proceed with a HCD Plan and Guidelines for the recommended HCD boundary.  </a:t>
            </a:r>
          </a:p>
          <a:p>
            <a:pPr>
              <a:buFont typeface="Wingdings" panose="05000000000000000000" pitchFamily="2" charset="2"/>
              <a:buChar char="§"/>
            </a:pPr>
            <a:r>
              <a:rPr lang="en-CA" sz="2400" dirty="0">
                <a:cs typeface="Times New Roman" panose="02020603050405020304" pitchFamily="18" charset="0"/>
              </a:rPr>
              <a:t>Considerations for Part IV designations of listed properties outside HCD, as well as the former schoolhouse at 4240 Academy Street and Mount Osbourne Cemetery at 4230 William Street.</a:t>
            </a:r>
            <a:endParaRPr lang="en-US" sz="2400" dirty="0"/>
          </a:p>
        </p:txBody>
      </p:sp>
      <p:pic>
        <p:nvPicPr>
          <p:cNvPr id="6" name="Content Placeholder 5" descr="A picture containing outdoor, tree, sky, building&#10;&#10;Description automatically generated">
            <a:extLst>
              <a:ext uri="{FF2B5EF4-FFF2-40B4-BE49-F238E27FC236}">
                <a16:creationId xmlns:a16="http://schemas.microsoft.com/office/drawing/2014/main" id="{17196CB7-C57D-D220-4304-444405E09BB1}"/>
              </a:ext>
            </a:extLst>
          </p:cNvPr>
          <p:cNvPicPr>
            <a:picLocks noGrp="1" noChangeAspect="1"/>
          </p:cNvPicPr>
          <p:nvPr>
            <p:ph sz="half" idx="2"/>
          </p:nvPr>
        </p:nvPicPr>
        <p:blipFill>
          <a:blip r:embed="rId3"/>
          <a:stretch>
            <a:fillRect/>
          </a:stretch>
        </p:blipFill>
        <p:spPr>
          <a:xfrm>
            <a:off x="5752544" y="1185862"/>
            <a:ext cx="6015115" cy="3931920"/>
          </a:xfrm>
        </p:spPr>
      </p:pic>
      <p:sp>
        <p:nvSpPr>
          <p:cNvPr id="4" name="Title 3">
            <a:extLst>
              <a:ext uri="{FF2B5EF4-FFF2-40B4-BE49-F238E27FC236}">
                <a16:creationId xmlns:a16="http://schemas.microsoft.com/office/drawing/2014/main" id="{5BBFCAAC-C930-5D85-3738-BB7A0BF95EB8}"/>
              </a:ext>
            </a:extLst>
          </p:cNvPr>
          <p:cNvSpPr>
            <a:spLocks noGrp="1"/>
          </p:cNvSpPr>
          <p:nvPr>
            <p:ph type="title"/>
          </p:nvPr>
        </p:nvSpPr>
        <p:spPr>
          <a:xfrm>
            <a:off x="424341" y="419100"/>
            <a:ext cx="10515600" cy="966788"/>
          </a:xfrm>
        </p:spPr>
        <p:txBody>
          <a:bodyPr/>
          <a:lstStyle/>
          <a:p>
            <a:r>
              <a:rPr lang="en-CA" dirty="0"/>
              <a:t>Recommendations</a:t>
            </a:r>
            <a:endParaRPr lang="en-US" dirty="0"/>
          </a:p>
        </p:txBody>
      </p:sp>
    </p:spTree>
    <p:extLst>
      <p:ext uri="{BB962C8B-B14F-4D97-AF65-F5344CB8AC3E}">
        <p14:creationId xmlns:p14="http://schemas.microsoft.com/office/powerpoint/2010/main" val="12058735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F5DA78D-D7D7-4FE8-A2A8-320A30F41DD8}"/>
              </a:ext>
            </a:extLst>
          </p:cNvPr>
          <p:cNvSpPr txBox="1">
            <a:spLocks/>
          </p:cNvSpPr>
          <p:nvPr/>
        </p:nvSpPr>
        <p:spPr>
          <a:xfrm>
            <a:off x="185427" y="320368"/>
            <a:ext cx="11661776" cy="647698"/>
          </a:xfrm>
          <a:prstGeom prst="rect">
            <a:avLst/>
          </a:prstGeom>
        </p:spPr>
        <p:txBody>
          <a:bodyPr/>
          <a:lstStyle>
            <a:lvl1pPr algn="l" defTabSz="914400" rtl="0" eaLnBrk="1" latinLnBrk="0" hangingPunct="1">
              <a:lnSpc>
                <a:spcPct val="90000"/>
              </a:lnSpc>
              <a:spcBef>
                <a:spcPct val="0"/>
              </a:spcBef>
              <a:buNone/>
              <a:defRPr sz="3600" b="1" i="0" kern="1200">
                <a:solidFill>
                  <a:srgbClr val="07234B"/>
                </a:solidFill>
                <a:latin typeface="Arial" panose="020B0604020202020204" pitchFamily="34" charset="0"/>
                <a:ea typeface="Arial" panose="020B0604020202020204" pitchFamily="34" charset="0"/>
                <a:cs typeface="Arial" panose="020B0604020202020204" pitchFamily="34" charset="0"/>
              </a:defRPr>
            </a:lvl1pPr>
          </a:lstStyle>
          <a:p>
            <a:endParaRPr lang="en-US" dirty="0"/>
          </a:p>
        </p:txBody>
      </p:sp>
      <p:sp>
        <p:nvSpPr>
          <p:cNvPr id="7" name="Content Placeholder 6">
            <a:extLst>
              <a:ext uri="{FF2B5EF4-FFF2-40B4-BE49-F238E27FC236}">
                <a16:creationId xmlns:a16="http://schemas.microsoft.com/office/drawing/2014/main" id="{22C58369-DC73-44C4-C56B-B575B364A172}"/>
              </a:ext>
            </a:extLst>
          </p:cNvPr>
          <p:cNvSpPr>
            <a:spLocks noGrp="1"/>
          </p:cNvSpPr>
          <p:nvPr>
            <p:ph idx="1"/>
          </p:nvPr>
        </p:nvSpPr>
        <p:spPr>
          <a:xfrm>
            <a:off x="838200" y="949165"/>
            <a:ext cx="10515600" cy="2530546"/>
          </a:xfrm>
        </p:spPr>
        <p:txBody>
          <a:bodyPr/>
          <a:lstStyle/>
          <a:p>
            <a:pPr>
              <a:buFont typeface="Wingdings" panose="05000000000000000000" pitchFamily="2" charset="2"/>
              <a:buChar char="§"/>
            </a:pPr>
            <a:r>
              <a:rPr lang="en-CA" sz="2000" dirty="0"/>
              <a:t>Present to the Committee of the Whole (end of summer 2023)</a:t>
            </a:r>
          </a:p>
          <a:p>
            <a:pPr>
              <a:buFont typeface="Wingdings" panose="05000000000000000000" pitchFamily="2" charset="2"/>
              <a:buChar char="§"/>
            </a:pPr>
            <a:r>
              <a:rPr lang="en-CA" sz="2000" dirty="0"/>
              <a:t>Present to Council (end of summer 2023)</a:t>
            </a:r>
          </a:p>
          <a:p>
            <a:pPr>
              <a:buFont typeface="Wingdings" panose="05000000000000000000" pitchFamily="2" charset="2"/>
              <a:buChar char="§"/>
            </a:pPr>
            <a:r>
              <a:rPr lang="en-CA" sz="2000" dirty="0"/>
              <a:t>Decision to proceed with the HCD Plan or Not</a:t>
            </a:r>
          </a:p>
          <a:p>
            <a:r>
              <a:rPr lang="en-CA" sz="2000" dirty="0"/>
              <a:t>Finalize the HCD Study </a:t>
            </a:r>
            <a:endParaRPr lang="en-US" sz="2000" dirty="0"/>
          </a:p>
        </p:txBody>
      </p:sp>
      <p:sp>
        <p:nvSpPr>
          <p:cNvPr id="6" name="Title 5">
            <a:extLst>
              <a:ext uri="{FF2B5EF4-FFF2-40B4-BE49-F238E27FC236}">
                <a16:creationId xmlns:a16="http://schemas.microsoft.com/office/drawing/2014/main" id="{6A29C108-D521-BF7F-D95C-7798B8A2CFE6}"/>
              </a:ext>
            </a:extLst>
          </p:cNvPr>
          <p:cNvSpPr>
            <a:spLocks noGrp="1"/>
          </p:cNvSpPr>
          <p:nvPr>
            <p:ph type="title"/>
          </p:nvPr>
        </p:nvSpPr>
        <p:spPr>
          <a:xfrm>
            <a:off x="838200" y="301467"/>
            <a:ext cx="10515600" cy="647698"/>
          </a:xfrm>
        </p:spPr>
        <p:txBody>
          <a:bodyPr/>
          <a:lstStyle/>
          <a:p>
            <a:r>
              <a:rPr lang="en-CA" dirty="0"/>
              <a:t>Next Steps</a:t>
            </a:r>
            <a:endParaRPr lang="en-US" dirty="0"/>
          </a:p>
        </p:txBody>
      </p:sp>
      <p:pic>
        <p:nvPicPr>
          <p:cNvPr id="2" name="Picture 1">
            <a:extLst>
              <a:ext uri="{FF2B5EF4-FFF2-40B4-BE49-F238E27FC236}">
                <a16:creationId xmlns:a16="http://schemas.microsoft.com/office/drawing/2014/main" id="{2031EC77-1BE7-09F2-58CB-81E79D803625}"/>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1018169" y="5707696"/>
            <a:ext cx="1205460" cy="1150304"/>
          </a:xfrm>
          <a:prstGeom prst="rect">
            <a:avLst/>
          </a:prstGeom>
        </p:spPr>
      </p:pic>
      <p:pic>
        <p:nvPicPr>
          <p:cNvPr id="3" name="Picture 2" descr="A picture containing text, outdoor, sketch, building&#10;&#10;Description automatically generated">
            <a:extLst>
              <a:ext uri="{FF2B5EF4-FFF2-40B4-BE49-F238E27FC236}">
                <a16:creationId xmlns:a16="http://schemas.microsoft.com/office/drawing/2014/main" id="{F9787A8E-1BC1-C730-A17D-B37047ECF608}"/>
              </a:ext>
            </a:extLst>
          </p:cNvPr>
          <p:cNvPicPr>
            <a:picLocks noChangeAspect="1"/>
          </p:cNvPicPr>
          <p:nvPr/>
        </p:nvPicPr>
        <p:blipFill rotWithShape="1">
          <a:blip r:embed="rId4"/>
          <a:srcRect l="16735" t="24319" r="4724" b="16445"/>
          <a:stretch/>
        </p:blipFill>
        <p:spPr>
          <a:xfrm>
            <a:off x="31629" y="2920308"/>
            <a:ext cx="12192000" cy="2988527"/>
          </a:xfrm>
          <a:prstGeom prst="rect">
            <a:avLst/>
          </a:prstGeom>
          <a:noFill/>
        </p:spPr>
      </p:pic>
    </p:spTree>
    <p:extLst>
      <p:ext uri="{BB962C8B-B14F-4D97-AF65-F5344CB8AC3E}">
        <p14:creationId xmlns:p14="http://schemas.microsoft.com/office/powerpoint/2010/main" val="11864651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74B4BD24-DEED-E145-A04D-E8F6595C160C}" vid="{F3A827D4-C4FC-5B49-BF0F-C3F44B1E080D}"/>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74B4BD24-DEED-E145-A04D-E8F6595C160C}" vid="{91365437-6171-1845-9870-2E7E5915E02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67E736193164143A896D585FDEAB68A" ma:contentTypeVersion="13" ma:contentTypeDescription="Create a new document." ma:contentTypeScope="" ma:versionID="8d14438dd8602c0b66fd3204ea13bf68">
  <xsd:schema xmlns:xsd="http://www.w3.org/2001/XMLSchema" xmlns:xs="http://www.w3.org/2001/XMLSchema" xmlns:p="http://schemas.microsoft.com/office/2006/metadata/properties" xmlns:ns2="da98e96b-e042-44c9-983f-47d21a79d2f1" xmlns:ns3="f6d21839-f944-452b-8027-0189e268aae1" targetNamespace="http://schemas.microsoft.com/office/2006/metadata/properties" ma:root="true" ma:fieldsID="975d13ca8519e4c017ed771cda2587ae" ns2:_="" ns3:_="">
    <xsd:import namespace="da98e96b-e042-44c9-983f-47d21a79d2f1"/>
    <xsd:import namespace="f6d21839-f944-452b-8027-0189e268aae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lcf76f155ced4ddcb4097134ff3c332f" minOccurs="0"/>
                <xsd:element ref="ns3: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98e96b-e042-44c9-983f-47d21a79d2f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166aa50-2606-4bee-b14b-7e98c91f201a" ma:termSetId="09814cd3-568e-fe90-9814-8d621ff8fb84" ma:anchorId="fba54fb3-c3e1-fe81-a776-ca4b69148c4d" ma:open="true" ma:isKeyword="false">
      <xsd:complexType>
        <xsd:sequence>
          <xsd:element ref="pc:Terms" minOccurs="0" maxOccurs="1"/>
        </xsd:sequence>
      </xsd:complex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6d21839-f944-452b-8027-0189e268aae1"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a41b9619-697f-4966-8c26-194059246bdb}" ma:internalName="TaxCatchAll" ma:showField="CatchAllData" ma:web="f6d21839-f944-452b-8027-0189e268aae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6d21839-f944-452b-8027-0189e268aae1" xsi:nil="true"/>
    <lcf76f155ced4ddcb4097134ff3c332f xmlns="da98e96b-e042-44c9-983f-47d21a79d2f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343E755-509C-4B4C-B25C-9DEC2080E386}">
  <ds:schemaRefs>
    <ds:schemaRef ds:uri="http://schemas.microsoft.com/sharepoint/v3/contenttype/forms"/>
  </ds:schemaRefs>
</ds:datastoreItem>
</file>

<file path=customXml/itemProps2.xml><?xml version="1.0" encoding="utf-8"?>
<ds:datastoreItem xmlns:ds="http://schemas.openxmlformats.org/officeDocument/2006/customXml" ds:itemID="{73ACE938-C6D0-4393-998C-A4F1F6563D1F}">
  <ds:schemaRefs>
    <ds:schemaRef ds:uri="da98e96b-e042-44c9-983f-47d21a79d2f1"/>
    <ds:schemaRef ds:uri="f6d21839-f944-452b-8027-0189e268aae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6067504-F6DC-4021-9983-B99771CC7780}">
  <ds:schemaRefs>
    <ds:schemaRef ds:uri="da98e96b-e042-44c9-983f-47d21a79d2f1"/>
    <ds:schemaRef ds:uri="f6d21839-f944-452b-8027-0189e268aae1"/>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A_Powerpoint Template_Lincoln Leaves NEW</Template>
  <TotalTime>3368</TotalTime>
  <Words>2235</Words>
  <Application>Microsoft Office PowerPoint</Application>
  <PresentationFormat>Widescreen</PresentationFormat>
  <Paragraphs>255</Paragraphs>
  <Slides>26</Slides>
  <Notes>26</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26</vt:i4>
      </vt:variant>
    </vt:vector>
  </HeadingPairs>
  <TitlesOfParts>
    <vt:vector size="37" baseType="lpstr">
      <vt:lpstr>AECOM Sans</vt:lpstr>
      <vt:lpstr>Arial</vt:lpstr>
      <vt:lpstr>Calibri</vt:lpstr>
      <vt:lpstr>Courier New</vt:lpstr>
      <vt:lpstr>DIN 2014 Demi</vt:lpstr>
      <vt:lpstr>Segoe UI Symbol</vt:lpstr>
      <vt:lpstr>Söhne</vt:lpstr>
      <vt:lpstr>Times New Roman</vt:lpstr>
      <vt:lpstr>Wingdings</vt:lpstr>
      <vt:lpstr>Office Theme</vt:lpstr>
      <vt:lpstr>2_Custom Design</vt:lpstr>
      <vt:lpstr>Town of Lincoln Heritage Conservation District (HCD) Study- Beamsville’s King Street Corridor  </vt:lpstr>
      <vt:lpstr>Meet our Project Team at AECOM </vt:lpstr>
      <vt:lpstr>Heritage Conservation District Designation - A Two Step Process</vt:lpstr>
      <vt:lpstr>Community Engagement To Date </vt:lpstr>
      <vt:lpstr>PowerPoint Presentation</vt:lpstr>
      <vt:lpstr>Character Analysis  </vt:lpstr>
      <vt:lpstr>Architectural Styles</vt:lpstr>
      <vt:lpstr>PowerPoint Presentation</vt:lpstr>
      <vt:lpstr>PowerPoint Presentation</vt:lpstr>
      <vt:lpstr>Distribution of Heights</vt:lpstr>
      <vt:lpstr>PowerPoint Presentation</vt:lpstr>
      <vt:lpstr>PowerPoint Presentation</vt:lpstr>
      <vt:lpstr>Landscape Analysis </vt:lpstr>
      <vt:lpstr>PowerPoint Presentation</vt:lpstr>
      <vt:lpstr>PowerPoint Presentation</vt:lpstr>
      <vt:lpstr>Heritage Evaluation </vt:lpstr>
      <vt:lpstr>Bill 23, More Homes Built Faster Act, 2022</vt:lpstr>
      <vt:lpstr>Heritage Evaluation </vt:lpstr>
      <vt:lpstr>Heritage Evaluation Results</vt:lpstr>
      <vt:lpstr>Preliminary Statement of Cultural Heritage Value Highlights</vt:lpstr>
      <vt:lpstr>Preliminary Statement of Cultural Heritage Value Highlights</vt:lpstr>
      <vt:lpstr>Contributing and Non-Contributing Properties</vt:lpstr>
      <vt:lpstr>Examples of HCD Policies</vt:lpstr>
      <vt:lpstr>PowerPoint Presentation</vt:lpstr>
      <vt:lpstr>Recommendations</vt:lpstr>
      <vt:lpstr>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Buchanan, Steven</dc:creator>
  <cp:lastModifiedBy>Jenkins, Tara</cp:lastModifiedBy>
  <cp:revision>70</cp:revision>
  <cp:lastPrinted>2018-04-12T17:03:55Z</cp:lastPrinted>
  <dcterms:created xsi:type="dcterms:W3CDTF">2022-10-19T13:22:38Z</dcterms:created>
  <dcterms:modified xsi:type="dcterms:W3CDTF">2023-07-13T22:44:35Z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0x010100F67E736193164143A896D585FDEAB68A</vt:lpwstr>
  </property>
  <property fmtid="{D5CDD505-2E9C-101B-9397-08002B2CF9AE}" pid="3" name="MediaServiceImageTags">
    <vt:lpwstr/>
  </property>
</Properties>
</file>